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Quattrocento Sans"/>
      <p:regular r:id="rId41"/>
      <p:bold r:id="rId42"/>
      <p:italic r:id="rId43"/>
      <p:boldItalic r:id="rId44"/>
    </p:embeddedFont>
    <p:embeddedFont>
      <p:font typeface="Josefin Sans SemiBol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8CE1BC-E18F-4FD8-948C-6BAF4F04A8E0}">
  <a:tblStyle styleId="{0A8CE1BC-E18F-4FD8-948C-6BAF4F04A8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3.xml"/><Relationship Id="rId42" Type="http://schemas.openxmlformats.org/officeDocument/2006/relationships/font" Target="fonts/QuattrocentoSans-bold.fntdata"/><Relationship Id="rId41" Type="http://schemas.openxmlformats.org/officeDocument/2006/relationships/font" Target="fonts/QuattrocentoSans-regular.fntdata"/><Relationship Id="rId22" Type="http://schemas.openxmlformats.org/officeDocument/2006/relationships/slide" Target="slides/slide15.xml"/><Relationship Id="rId44" Type="http://schemas.openxmlformats.org/officeDocument/2006/relationships/font" Target="fonts/QuattrocentoSans-boldItalic.fntdata"/><Relationship Id="rId21" Type="http://schemas.openxmlformats.org/officeDocument/2006/relationships/slide" Target="slides/slide14.xml"/><Relationship Id="rId43" Type="http://schemas.openxmlformats.org/officeDocument/2006/relationships/font" Target="fonts/QuattrocentoSans-italic.fntdata"/><Relationship Id="rId24" Type="http://schemas.openxmlformats.org/officeDocument/2006/relationships/slide" Target="slides/slide17.xml"/><Relationship Id="rId46" Type="http://schemas.openxmlformats.org/officeDocument/2006/relationships/font" Target="fonts/JosefinSansSemiBold-bold.fntdata"/><Relationship Id="rId23" Type="http://schemas.openxmlformats.org/officeDocument/2006/relationships/slide" Target="slides/slide16.xml"/><Relationship Id="rId45" Type="http://schemas.openxmlformats.org/officeDocument/2006/relationships/font" Target="fonts/JosefinSans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JosefinSansSemiBold-boldItalic.fntdata"/><Relationship Id="rId25" Type="http://schemas.openxmlformats.org/officeDocument/2006/relationships/slide" Target="slides/slide18.xml"/><Relationship Id="rId47" Type="http://schemas.openxmlformats.org/officeDocument/2006/relationships/font" Target="fonts/JosefinSansSemi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aleway-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aleway-italic.fntdata"/><Relationship Id="rId12" Type="http://schemas.openxmlformats.org/officeDocument/2006/relationships/slide" Target="slides/slide5.xml"/><Relationship Id="rId34" Type="http://schemas.openxmlformats.org/officeDocument/2006/relationships/font" Target="fonts/Raleway-bold.fntdata"/><Relationship Id="rId15" Type="http://schemas.openxmlformats.org/officeDocument/2006/relationships/slide" Target="slides/slide8.xml"/><Relationship Id="rId37" Type="http://schemas.openxmlformats.org/officeDocument/2006/relationships/font" Target="fonts/Roboto-regular.fntdata"/><Relationship Id="rId14" Type="http://schemas.openxmlformats.org/officeDocument/2006/relationships/slide" Target="slides/slide7.xml"/><Relationship Id="rId36" Type="http://schemas.openxmlformats.org/officeDocument/2006/relationships/font" Target="fonts/Raleway-boldItalic.fntdata"/><Relationship Id="rId17" Type="http://schemas.openxmlformats.org/officeDocument/2006/relationships/slide" Target="slides/slide10.xml"/><Relationship Id="rId39" Type="http://schemas.openxmlformats.org/officeDocument/2006/relationships/font" Target="fonts/Roboto-italic.fntdata"/><Relationship Id="rId16" Type="http://schemas.openxmlformats.org/officeDocument/2006/relationships/slide" Target="slides/slide9.xml"/><Relationship Id="rId38" Type="http://schemas.openxmlformats.org/officeDocument/2006/relationships/font" Target="fonts/Roboto-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8d90e39d7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8d90e39d7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eda77633a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eda77633a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eda77633a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eda77633a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b44ba6beb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b44ba6beb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b44ba6beb_1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b44ba6beb_1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1cc0e73f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1cc0e73f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eda77633a_0_7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gdeda77633a_0_7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eda77633a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gdeda77633a_0_7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8d90e39d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8d90e39d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CA" sz="1000">
                <a:solidFill>
                  <a:schemeClr val="dk1"/>
                </a:solidFill>
                <a:latin typeface="Raleway"/>
                <a:ea typeface="Raleway"/>
                <a:cs typeface="Raleway"/>
                <a:sym typeface="Raleway"/>
              </a:rPr>
              <a:t>We sent out a survey to nonprofits in the region and 20 organizations are interested in this analysis</a:t>
            </a:r>
            <a:endParaRPr sz="1000">
              <a:solidFill>
                <a:schemeClr val="dk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en-CA" sz="1000">
                <a:solidFill>
                  <a:schemeClr val="dk1"/>
                </a:solidFill>
                <a:latin typeface="Raleway"/>
                <a:ea typeface="Raleway"/>
                <a:cs typeface="Raleway"/>
                <a:sym typeface="Raleway"/>
              </a:rPr>
              <a:t>More than half currently do not track their social media data, which is why this datathon is so important</a:t>
            </a:r>
            <a:endParaRPr sz="1000">
              <a:solidFill>
                <a:schemeClr val="dk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en-CA" sz="1000">
                <a:solidFill>
                  <a:schemeClr val="dk1"/>
                </a:solidFill>
                <a:latin typeface="Raleway"/>
                <a:ea typeface="Raleway"/>
                <a:cs typeface="Raleway"/>
                <a:sym typeface="Raleway"/>
              </a:rPr>
              <a:t>The top uses of social media from these organizations were to recruit volunteers, advertise events/programs, and for education purposes</a:t>
            </a:r>
            <a:endParaRPr sz="10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CA" sz="1000">
                <a:solidFill>
                  <a:schemeClr val="dk1"/>
                </a:solidFill>
                <a:latin typeface="Raleway"/>
                <a:ea typeface="Raleway"/>
                <a:cs typeface="Raleway"/>
                <a:sym typeface="Raleway"/>
              </a:rPr>
              <a:t>Are there ‘best practice’ Twitter strategies that seem to be consistently successful?</a:t>
            </a:r>
            <a:endParaRPr sz="10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CA" sz="1000">
                <a:solidFill>
                  <a:schemeClr val="dk1"/>
                </a:solidFill>
                <a:latin typeface="Raleway"/>
                <a:ea typeface="Raleway"/>
                <a:cs typeface="Raleway"/>
                <a:sym typeface="Raleway"/>
              </a:rPr>
              <a:t>What are the social media trends for nonprofits?</a:t>
            </a:r>
            <a:endParaRPr sz="10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CA" sz="1000">
                <a:solidFill>
                  <a:schemeClr val="dk1"/>
                </a:solidFill>
                <a:latin typeface="Raleway"/>
                <a:ea typeface="Raleway"/>
                <a:cs typeface="Raleway"/>
                <a:sym typeface="Raleway"/>
              </a:rPr>
              <a:t>How effective are we at generating engagement?</a:t>
            </a:r>
            <a:endParaRPr sz="10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000">
              <a:solidFill>
                <a:schemeClr val="dk1"/>
              </a:solidFill>
              <a:latin typeface="Raleway"/>
              <a:ea typeface="Raleway"/>
              <a:cs typeface="Raleway"/>
              <a:sym typeface="Raleway"/>
            </a:endParaRPr>
          </a:p>
          <a:p>
            <a:pPr indent="0" lvl="0" marL="0" rtl="0" algn="l">
              <a:lnSpc>
                <a:spcPct val="138000"/>
              </a:lnSpc>
              <a:spcBef>
                <a:spcPts val="0"/>
              </a:spcBef>
              <a:spcAft>
                <a:spcPts val="0"/>
              </a:spcAft>
              <a:buClr>
                <a:schemeClr val="dk1"/>
              </a:buClr>
              <a:buSzPts val="1100"/>
              <a:buFont typeface="Arial"/>
              <a:buNone/>
            </a:pPr>
            <a:r>
              <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e77d5a9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e77d5a9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8d90e39d7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gd8d90e39d7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bff4baef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bff4baef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b12c87a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b12c87a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e46dddfa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e46dddfa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1cc0e73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1cc0e73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b1ffc9e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b1ffc9e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f4a066dd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df4a066dd7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8d90e39d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8d90e39d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bff4baef3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gdbff4baef3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eda77633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eda77633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DBEFF9"/>
              </a:buClr>
              <a:buSzPts val="1000"/>
              <a:buChar char="➔"/>
            </a:pPr>
            <a:r>
              <a:rPr lang="en-CA" sz="1000">
                <a:solidFill>
                  <a:schemeClr val="dk1"/>
                </a:solidFill>
              </a:rPr>
              <a:t>Volunteer-driven organization aimed at creating positive social change through data science</a:t>
            </a:r>
            <a:endParaRPr sz="1000">
              <a:solidFill>
                <a:schemeClr val="dk1"/>
              </a:solidFill>
            </a:endParaRPr>
          </a:p>
          <a:p>
            <a:pPr indent="-292100" lvl="0" marL="457200" rtl="0" algn="l">
              <a:lnSpc>
                <a:spcPct val="115000"/>
              </a:lnSpc>
              <a:spcBef>
                <a:spcPts val="0"/>
              </a:spcBef>
              <a:spcAft>
                <a:spcPts val="0"/>
              </a:spcAft>
              <a:buClr>
                <a:srgbClr val="DBEFF9"/>
              </a:buClr>
              <a:buSzPts val="1000"/>
              <a:buChar char="➔"/>
            </a:pPr>
            <a:r>
              <a:rPr lang="en-CA" sz="1000">
                <a:solidFill>
                  <a:schemeClr val="dk1"/>
                </a:solidFill>
              </a:rPr>
              <a:t>Official launch Nov 2018</a:t>
            </a:r>
            <a:endParaRPr sz="1000">
              <a:solidFill>
                <a:schemeClr val="dk1"/>
              </a:solidFill>
            </a:endParaRPr>
          </a:p>
          <a:p>
            <a:pPr indent="-292100" lvl="0" marL="457200" rtl="0" algn="l">
              <a:lnSpc>
                <a:spcPct val="115000"/>
              </a:lnSpc>
              <a:spcBef>
                <a:spcPts val="0"/>
              </a:spcBef>
              <a:spcAft>
                <a:spcPts val="0"/>
              </a:spcAft>
              <a:buClr>
                <a:srgbClr val="DBEFF9"/>
              </a:buClr>
              <a:buSzPts val="1000"/>
              <a:buChar char="➔"/>
            </a:pPr>
            <a:r>
              <a:rPr lang="en-CA" sz="1000">
                <a:solidFill>
                  <a:schemeClr val="dk1"/>
                </a:solidFill>
              </a:rPr>
              <a:t>1000’s of volunteers nationwide with </a:t>
            </a:r>
            <a:br>
              <a:rPr lang="en-CA" sz="1000">
                <a:solidFill>
                  <a:schemeClr val="dk1"/>
                </a:solidFill>
              </a:rPr>
            </a:br>
            <a:r>
              <a:rPr lang="en-CA" sz="1000">
                <a:solidFill>
                  <a:schemeClr val="dk1"/>
                </a:solidFill>
              </a:rPr>
              <a:t>800+ local members </a:t>
            </a:r>
            <a:r>
              <a:rPr lang="en-CA" sz="1000">
                <a:solidFill>
                  <a:srgbClr val="D9D9D9"/>
                </a:solidFill>
              </a:rPr>
              <a:t>wo</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rPr lang="en-CA" sz="1350"/>
              <a:t>We help non-profit organizations harness the power of their data to make more informed and better decisions. These organizations are often registered charities and funded by donations, so they do not have the funding for large (if any) data &amp; analytics teams. </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rPr lang="en-CA" sz="1350"/>
              <a:t>We work with these organizations to scope their business problems, explore their data, and then host datathons to solve the analytics problems. </a:t>
            </a:r>
            <a:endParaRPr sz="135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eda77633a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eda77633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Nadia - </a:t>
            </a:r>
            <a:r>
              <a:rPr lang="en-CA">
                <a:solidFill>
                  <a:srgbClr val="222222"/>
                </a:solidFill>
                <a:highlight>
                  <a:srgbClr val="FFFFFF"/>
                </a:highlight>
              </a:rPr>
              <a:t>work with non-profits to find projects that we can pursue and with data ambassadors to get their problem &amp; data ready for a datathon</a:t>
            </a:r>
            <a:endParaRPr>
              <a:solidFill>
                <a:srgbClr val="222222"/>
              </a:solidFill>
              <a:highlight>
                <a:srgbClr val="FFFFFF"/>
              </a:highlight>
            </a:endParaRPr>
          </a:p>
          <a:p>
            <a:pPr indent="0" lvl="0" marL="0" rtl="0" algn="l">
              <a:spcBef>
                <a:spcPts val="0"/>
              </a:spcBef>
              <a:spcAft>
                <a:spcPts val="0"/>
              </a:spcAft>
              <a:buNone/>
            </a:pPr>
            <a:r>
              <a:rPr lang="en-CA">
                <a:solidFill>
                  <a:srgbClr val="222222"/>
                </a:solidFill>
                <a:highlight>
                  <a:srgbClr val="FFFFFF"/>
                </a:highlight>
              </a:rPr>
              <a:t>Sasha - responsible for managing and communicating with our "army of data scientists" and ensures they have all the information they need leading into a datathon</a:t>
            </a:r>
            <a:endParaRPr>
              <a:solidFill>
                <a:srgbClr val="222222"/>
              </a:solidFill>
              <a:highlight>
                <a:srgbClr val="FFFFFF"/>
              </a:highlight>
            </a:endParaRPr>
          </a:p>
          <a:p>
            <a:pPr indent="0" lvl="0" marL="0" rtl="0" algn="l">
              <a:spcBef>
                <a:spcPts val="0"/>
              </a:spcBef>
              <a:spcAft>
                <a:spcPts val="0"/>
              </a:spcAft>
              <a:buNone/>
            </a:pPr>
            <a:r>
              <a:rPr lang="en-CA">
                <a:solidFill>
                  <a:srgbClr val="222222"/>
                </a:solidFill>
                <a:highlight>
                  <a:srgbClr val="FFFFFF"/>
                </a:highlight>
              </a:rPr>
              <a:t>Jeffrey -</a:t>
            </a:r>
            <a:endParaRPr>
              <a:solidFill>
                <a:srgbClr val="222222"/>
              </a:solidFill>
              <a:highlight>
                <a:srgbClr val="FFFFFF"/>
              </a:highlight>
            </a:endParaRPr>
          </a:p>
          <a:p>
            <a:pPr indent="0" lvl="0" marL="0" rtl="0" algn="l">
              <a:spcBef>
                <a:spcPts val="0"/>
              </a:spcBef>
              <a:spcAft>
                <a:spcPts val="0"/>
              </a:spcAft>
              <a:buNone/>
            </a:pPr>
            <a:r>
              <a:rPr lang="en-CA">
                <a:solidFill>
                  <a:srgbClr val="222222"/>
                </a:solidFill>
                <a:highlight>
                  <a:srgbClr val="FFFFFF"/>
                </a:highlight>
              </a:rPr>
              <a:t>Minita - </a:t>
            </a:r>
            <a:endParaRPr>
              <a:solidFill>
                <a:srgbClr val="222222"/>
              </a:solidFill>
              <a:highlight>
                <a:srgbClr val="FFFFFF"/>
              </a:highlight>
            </a:endParaRPr>
          </a:p>
          <a:p>
            <a:pPr indent="0" lvl="0" marL="0" rtl="0" algn="l">
              <a:spcBef>
                <a:spcPts val="0"/>
              </a:spcBef>
              <a:spcAft>
                <a:spcPts val="0"/>
              </a:spcAft>
              <a:buNone/>
            </a:pPr>
            <a:r>
              <a:rPr lang="en-CA">
                <a:solidFill>
                  <a:srgbClr val="222222"/>
                </a:solidFill>
                <a:highlight>
                  <a:srgbClr val="FFFFFF"/>
                </a:highlight>
              </a:rPr>
              <a:t>Melissa - responsible for the logistics behind events and datathons</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f2e06da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f2e06da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bff4baef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bff4baef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eda77633a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deda77633a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eda77633a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eda77633a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Normally the first step is relationship building with a specific organization, but this time we did two things, had a tutorial for our members on scrapping and analyzing twitter data and we sent out a survey to non-profits in the region to see if they would be interested in this analysis. Guess what! They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Datathon prep - there has been a lot of work in the background to prepare for this Datathon!  Our Data Ambassadors Khush and Sepehr </a:t>
            </a:r>
            <a:r>
              <a:rPr lang="en-CA">
                <a:solidFill>
                  <a:schemeClr val="dk1"/>
                </a:solidFill>
              </a:rPr>
              <a:t>(whom you will meet shortly) </a:t>
            </a:r>
            <a:r>
              <a:rPr lang="en-CA"/>
              <a:t>have worked hard to scrap the data and prepare the data that we will be using for analysis.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After the Datathon, we will be consolidating and fact-checking the main insights unearthed from today’s Datathon, so that we can package this information into meaningful take-aways for the organizations.  We will be looking for volunteers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56" name="Google Shape;56;p14"/>
          <p:cNvSpPr txBox="1"/>
          <p:nvPr>
            <p:ph idx="12" type="sldNum"/>
          </p:nvPr>
        </p:nvSpPr>
        <p:spPr>
          <a:xfrm>
            <a:off x="8637600" y="431002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57" name="Google Shape;57;p14"/>
          <p:cNvPicPr preferRelativeResize="0"/>
          <p:nvPr/>
        </p:nvPicPr>
        <p:blipFill rotWithShape="1">
          <a:blip r:embed="rId2">
            <a:alphaModFix/>
          </a:blip>
          <a:srcRect b="0" l="0" r="0" t="0"/>
          <a:stretch/>
        </p:blipFill>
        <p:spPr>
          <a:xfrm>
            <a:off x="8016240" y="4306129"/>
            <a:ext cx="981871" cy="9818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61" name="Google Shape;61;p15"/>
          <p:cNvSpPr txBox="1"/>
          <p:nvPr>
            <p:ph idx="12" type="sldNum"/>
          </p:nvPr>
        </p:nvSpPr>
        <p:spPr>
          <a:xfrm>
            <a:off x="8637600" y="4310025"/>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62" name="Google Shape;62;p15"/>
          <p:cNvPicPr preferRelativeResize="0"/>
          <p:nvPr/>
        </p:nvPicPr>
        <p:blipFill rotWithShape="1">
          <a:blip r:embed="rId2">
            <a:alphaModFix/>
          </a:blip>
          <a:srcRect b="0" l="0" r="0" t="0"/>
          <a:stretch/>
        </p:blipFill>
        <p:spPr>
          <a:xfrm>
            <a:off x="8016240" y="4306129"/>
            <a:ext cx="981871" cy="98187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3" name="Shape 63"/>
        <p:cNvGrpSpPr/>
        <p:nvPr/>
      </p:nvGrpSpPr>
      <p:grpSpPr>
        <a:xfrm>
          <a:off x="0" y="0"/>
          <a:ext cx="0" cy="0"/>
          <a:chOff x="0" y="0"/>
          <a:chExt cx="0" cy="0"/>
        </a:xfrm>
      </p:grpSpPr>
      <p:sp>
        <p:nvSpPr>
          <p:cNvPr id="64" name="Google Shape;64;p16"/>
          <p:cNvSpPr txBox="1"/>
          <p:nvPr>
            <p:ph type="title"/>
          </p:nvPr>
        </p:nvSpPr>
        <p:spPr>
          <a:xfrm>
            <a:off x="256949" y="112156"/>
            <a:ext cx="8046900" cy="85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rgbClr val="DD221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65" name="Google Shape;65;p16"/>
          <p:cNvSpPr txBox="1"/>
          <p:nvPr>
            <p:ph idx="12" type="sldNum"/>
          </p:nvPr>
        </p:nvSpPr>
        <p:spPr>
          <a:xfrm>
            <a:off x="6837092"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638"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
        <p:nvSpPr>
          <p:cNvPr id="66" name="Google Shape;66;p16"/>
          <p:cNvSpPr txBox="1"/>
          <p:nvPr>
            <p:ph idx="1" type="body"/>
          </p:nvPr>
        </p:nvSpPr>
        <p:spPr>
          <a:xfrm>
            <a:off x="259847" y="1059453"/>
            <a:ext cx="8043900" cy="3562500"/>
          </a:xfrm>
          <a:prstGeom prst="rect">
            <a:avLst/>
          </a:prstGeom>
          <a:noFill/>
          <a:ln>
            <a:noFill/>
          </a:ln>
        </p:spPr>
        <p:txBody>
          <a:bodyPr anchorCtr="0" anchor="t" bIns="91425" lIns="91425" spcFirstLastPara="1" rIns="91425" wrap="square" tIns="91425">
            <a:noAutofit/>
          </a:bodyPr>
          <a:lstStyle>
            <a:lvl1pPr indent="-295275" lvl="0" marL="457200" marR="0" rtl="0" algn="l">
              <a:lnSpc>
                <a:spcPct val="115000"/>
              </a:lnSpc>
              <a:spcBef>
                <a:spcPts val="300"/>
              </a:spcBef>
              <a:spcAft>
                <a:spcPts val="0"/>
              </a:spcAft>
              <a:buClr>
                <a:schemeClr val="lt2"/>
              </a:buClr>
              <a:buSzPts val="1050"/>
              <a:buFont typeface="Arial"/>
              <a:buChar char="•"/>
              <a:defRPr b="0" i="0" sz="15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70" name="Shape 70"/>
        <p:cNvGrpSpPr/>
        <p:nvPr/>
      </p:nvGrpSpPr>
      <p:grpSpPr>
        <a:xfrm>
          <a:off x="0" y="0"/>
          <a:ext cx="0" cy="0"/>
          <a:chOff x="0" y="0"/>
          <a:chExt cx="0" cy="0"/>
        </a:xfrm>
      </p:grpSpPr>
      <p:sp>
        <p:nvSpPr>
          <p:cNvPr id="71" name="Google Shape;71;p18"/>
          <p:cNvSpPr/>
          <p:nvPr/>
        </p:nvSpPr>
        <p:spPr>
          <a:xfrm>
            <a:off x="1" y="0"/>
            <a:ext cx="2577600" cy="5143500"/>
          </a:xfrm>
          <a:prstGeom prst="rect">
            <a:avLst/>
          </a:prstGeom>
          <a:gradFill>
            <a:gsLst>
              <a:gs pos="0">
                <a:schemeClr val="lt1"/>
              </a:gs>
              <a:gs pos="87000">
                <a:srgbClr val="F2F2F2"/>
              </a:gs>
              <a:gs pos="100000">
                <a:srgbClr val="F2F2F2"/>
              </a:gs>
            </a:gsLst>
            <a:lin ang="7799903"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 name="Google Shape;72;p18"/>
          <p:cNvSpPr txBox="1"/>
          <p:nvPr>
            <p:ph idx="1" type="subTitle"/>
          </p:nvPr>
        </p:nvSpPr>
        <p:spPr>
          <a:xfrm>
            <a:off x="3666701" y="1833014"/>
            <a:ext cx="50802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2"/>
              </a:buClr>
              <a:buSzPts val="2800"/>
              <a:buFont typeface="Arial"/>
              <a:buNone/>
              <a:defRPr b="0" i="0" sz="2800" u="none" cap="none" strike="noStrike">
                <a:solidFill>
                  <a:schemeClr val="accent1"/>
                </a:solidFill>
                <a:latin typeface="Arial"/>
                <a:ea typeface="Arial"/>
                <a:cs typeface="Arial"/>
                <a:sym typeface="Arial"/>
              </a:defRPr>
            </a:lvl1pPr>
            <a:lvl2pPr lvl="1"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9pPr>
          </a:lstStyle>
          <a:p/>
        </p:txBody>
      </p:sp>
      <p:sp>
        <p:nvSpPr>
          <p:cNvPr id="73" name="Google Shape;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74" name="Google Shape;74;p18"/>
          <p:cNvPicPr preferRelativeResize="0"/>
          <p:nvPr/>
        </p:nvPicPr>
        <p:blipFill rotWithShape="1">
          <a:blip r:embed="rId2">
            <a:alphaModFix/>
          </a:blip>
          <a:srcRect b="0" l="0" r="0" t="37003"/>
          <a:stretch/>
        </p:blipFill>
        <p:spPr>
          <a:xfrm>
            <a:off x="-63335" y="1065476"/>
            <a:ext cx="2672528" cy="4118776"/>
          </a:xfrm>
          <a:prstGeom prst="rect">
            <a:avLst/>
          </a:prstGeom>
          <a:noFill/>
          <a:ln>
            <a:noFill/>
          </a:ln>
        </p:spPr>
      </p:pic>
      <p:pic>
        <p:nvPicPr>
          <p:cNvPr id="75" name="Google Shape;75;p18"/>
          <p:cNvPicPr preferRelativeResize="0"/>
          <p:nvPr/>
        </p:nvPicPr>
        <p:blipFill rotWithShape="1">
          <a:blip r:embed="rId3">
            <a:alphaModFix/>
          </a:blip>
          <a:srcRect b="0" l="0" r="0" t="0"/>
          <a:stretch/>
        </p:blipFill>
        <p:spPr>
          <a:xfrm>
            <a:off x="7112095" y="391717"/>
            <a:ext cx="1634713" cy="1634713"/>
          </a:xfrm>
          <a:prstGeom prst="rect">
            <a:avLst/>
          </a:prstGeom>
          <a:noFill/>
          <a:ln>
            <a:noFill/>
          </a:ln>
        </p:spPr>
      </p:pic>
      <p:pic>
        <p:nvPicPr>
          <p:cNvPr id="76" name="Google Shape;76;p18"/>
          <p:cNvPicPr preferRelativeResize="0"/>
          <p:nvPr/>
        </p:nvPicPr>
        <p:blipFill rotWithShape="1">
          <a:blip r:embed="rId4">
            <a:alphaModFix/>
          </a:blip>
          <a:srcRect b="62605" l="0" r="0" t="27583"/>
          <a:stretch/>
        </p:blipFill>
        <p:spPr>
          <a:xfrm>
            <a:off x="4889435" y="3328253"/>
            <a:ext cx="4445318" cy="10659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9pPr>
          </a:lstStyle>
          <a:p/>
        </p:txBody>
      </p:sp>
      <p:sp>
        <p:nvSpPr>
          <p:cNvPr id="79" name="Google Shape;79;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1pPr>
            <a:lvl2pPr indent="-304800" lvl="1" marL="914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304800" lvl="2" marL="1371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304800" lvl="3" marL="18288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304800" lvl="4" marL="22860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304800" lvl="5" marL="27432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304800" lvl="6" marL="3200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304800" lvl="7" marL="3657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304800" lvl="8" marL="4114800" marR="0" rtl="0" algn="l">
              <a:lnSpc>
                <a:spcPct val="115000"/>
              </a:lnSpc>
              <a:spcBef>
                <a:spcPts val="160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80" name="Google Shape;8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81" name="Google Shape;81;p19"/>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9pPr>
          </a:lstStyle>
          <a:p/>
        </p:txBody>
      </p:sp>
      <p:sp>
        <p:nvSpPr>
          <p:cNvPr id="84" name="Google Shape;8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85" name="Google Shape;85;p20"/>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9pPr>
          </a:lstStyle>
          <a:p/>
        </p:txBody>
      </p:sp>
      <p:sp>
        <p:nvSpPr>
          <p:cNvPr id="89" name="Google Shape;89;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9pPr>
          </a:lstStyle>
          <a:p/>
        </p:txBody>
      </p:sp>
      <p:sp>
        <p:nvSpPr>
          <p:cNvPr id="90" name="Google Shape;90;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1" name="Google Shape;9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92" name="Google Shape;92;p21"/>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stStyle>
          <a:p/>
        </p:txBody>
      </p:sp>
      <p:sp>
        <p:nvSpPr>
          <p:cNvPr id="95" name="Google Shape;9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96" name="Google Shape;96;p22"/>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3"/>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9pPr>
          </a:lstStyle>
          <a:p/>
        </p:txBody>
      </p:sp>
      <p:sp>
        <p:nvSpPr>
          <p:cNvPr id="99" name="Google Shape;99;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100" name="Google Shape;10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01" name="Google Shape;101;p23"/>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pic>
        <p:nvPicPr>
          <p:cNvPr id="104" name="Google Shape;104;p24"/>
          <p:cNvPicPr preferRelativeResize="0"/>
          <p:nvPr/>
        </p:nvPicPr>
        <p:blipFill rotWithShape="1">
          <a:blip r:embed="rId2">
            <a:alphaModFix/>
          </a:blip>
          <a:srcRect b="0" l="0" r="0" t="0"/>
          <a:stretch/>
        </p:blipFill>
        <p:spPr>
          <a:xfrm>
            <a:off x="7498081" y="4388512"/>
            <a:ext cx="974376" cy="97437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05" name="Shape 105"/>
        <p:cNvGrpSpPr/>
        <p:nvPr/>
      </p:nvGrpSpPr>
      <p:grpSpPr>
        <a:xfrm>
          <a:off x="0" y="0"/>
          <a:ext cx="0" cy="0"/>
          <a:chOff x="0" y="0"/>
          <a:chExt cx="0" cy="0"/>
        </a:xfrm>
      </p:grpSpPr>
      <p:sp>
        <p:nvSpPr>
          <p:cNvPr id="106" name="Google Shape;106;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5"/>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5"/>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09" name="Google Shape;109;p25"/>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Font typeface="Josefin Sans SemiBold"/>
              <a:buNone/>
              <a:defRPr sz="2400">
                <a:solidFill>
                  <a:schemeClr val="lt1"/>
                </a:solidFill>
                <a:latin typeface="Josefin Sans SemiBold"/>
                <a:ea typeface="Josefin Sans SemiBold"/>
                <a:cs typeface="Josefin Sans SemiBold"/>
                <a:sym typeface="Josefin Sans SemiBold"/>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10" name="Google Shape;110;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11" name="Shape 111"/>
        <p:cNvGrpSpPr/>
        <p:nvPr/>
      </p:nvGrpSpPr>
      <p:grpSpPr>
        <a:xfrm>
          <a:off x="0" y="0"/>
          <a:ext cx="0" cy="0"/>
          <a:chOff x="0" y="0"/>
          <a:chExt cx="0" cy="0"/>
        </a:xfrm>
      </p:grpSpPr>
      <p:sp>
        <p:nvSpPr>
          <p:cNvPr id="112" name="Google Shape;112;p26"/>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6"/>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6"/>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15" name="Google Shape;115;p26"/>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Font typeface="Josefin Sans SemiBold"/>
              <a:buNone/>
              <a:defRPr sz="2400">
                <a:solidFill>
                  <a:schemeClr val="lt1"/>
                </a:solidFill>
                <a:latin typeface="Josefin Sans SemiBold"/>
                <a:ea typeface="Josefin Sans SemiBold"/>
                <a:cs typeface="Josefin Sans SemiBold"/>
                <a:sym typeface="Josefin Sans SemiBold"/>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16" name="Google Shape;116;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117" name="Shape 117"/>
        <p:cNvGrpSpPr/>
        <p:nvPr/>
      </p:nvGrpSpPr>
      <p:grpSpPr>
        <a:xfrm>
          <a:off x="0" y="0"/>
          <a:ext cx="0" cy="0"/>
          <a:chOff x="0" y="0"/>
          <a:chExt cx="0" cy="0"/>
        </a:xfrm>
      </p:grpSpPr>
      <p:sp>
        <p:nvSpPr>
          <p:cNvPr id="118" name="Google Shape;118;p2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7"/>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7"/>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1" name="Google Shape;121;p27"/>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Font typeface="Josefin Sans SemiBold"/>
              <a:buNone/>
              <a:defRPr sz="2400">
                <a:solidFill>
                  <a:schemeClr val="lt1"/>
                </a:solidFill>
                <a:latin typeface="Josefin Sans SemiBold"/>
                <a:ea typeface="Josefin Sans SemiBold"/>
                <a:cs typeface="Josefin Sans SemiBold"/>
                <a:sym typeface="Josefin Sans SemiBold"/>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22" name="Google Shape;122;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123" name="Shape 123"/>
        <p:cNvGrpSpPr/>
        <p:nvPr/>
      </p:nvGrpSpPr>
      <p:grpSpPr>
        <a:xfrm>
          <a:off x="0" y="0"/>
          <a:ext cx="0" cy="0"/>
          <a:chOff x="0" y="0"/>
          <a:chExt cx="0" cy="0"/>
        </a:xfrm>
      </p:grpSpPr>
      <p:sp>
        <p:nvSpPr>
          <p:cNvPr id="124" name="Google Shape;124;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126" name="Google Shape;12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dataforgoodkw.slack.com/archives/C02GSJC9SBU" TargetMode="External"/><Relationship Id="rId4" Type="http://schemas.openxmlformats.org/officeDocument/2006/relationships/hyperlink" Target="https://github.com/SepehrSepehri/DataForGoodWR/blob/main/DataForGood_v4_.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20.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hyperlink" Target="https://www.linkedin.com/in/sepehr-sepehri/" TargetMode="External"/><Relationship Id="rId5" Type="http://schemas.openxmlformats.org/officeDocument/2006/relationships/hyperlink" Target="https://www.linkedin.com/in/khush-bhavsar/" TargetMode="External"/><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p:nvPr/>
        </p:nvSpPr>
        <p:spPr>
          <a:xfrm>
            <a:off x="-3086100" y="0"/>
            <a:ext cx="9821100" cy="5143500"/>
          </a:xfrm>
          <a:prstGeom prst="parallelogram">
            <a:avLst>
              <a:gd fmla="val 58903" name="adj"/>
            </a:avLst>
          </a:prstGeom>
          <a:solidFill>
            <a:srgbClr val="8AC24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9"/>
          <p:cNvSpPr/>
          <p:nvPr/>
        </p:nvSpPr>
        <p:spPr>
          <a:xfrm>
            <a:off x="352350" y="266775"/>
            <a:ext cx="4305300" cy="8952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9"/>
          <p:cNvPicPr preferRelativeResize="0"/>
          <p:nvPr/>
        </p:nvPicPr>
        <p:blipFill rotWithShape="1">
          <a:blip r:embed="rId3">
            <a:alphaModFix/>
          </a:blip>
          <a:srcRect b="0" l="0" r="0" t="0"/>
          <a:stretch/>
        </p:blipFill>
        <p:spPr>
          <a:xfrm>
            <a:off x="683275" y="266774"/>
            <a:ext cx="3456143" cy="895200"/>
          </a:xfrm>
          <a:prstGeom prst="rect">
            <a:avLst/>
          </a:prstGeom>
          <a:noFill/>
          <a:ln>
            <a:noFill/>
          </a:ln>
        </p:spPr>
      </p:pic>
      <p:sp>
        <p:nvSpPr>
          <p:cNvPr id="134" name="Google Shape;134;p29"/>
          <p:cNvSpPr txBox="1"/>
          <p:nvPr/>
        </p:nvSpPr>
        <p:spPr>
          <a:xfrm>
            <a:off x="6325900" y="715125"/>
            <a:ext cx="2771700" cy="41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100">
                <a:solidFill>
                  <a:srgbClr val="B7B7B7"/>
                </a:solidFill>
                <a:latin typeface="Raleway"/>
                <a:ea typeface="Raleway"/>
                <a:cs typeface="Raleway"/>
                <a:sym typeface="Raleway"/>
              </a:rPr>
              <a:t>Investigate the impact of Twitter on local non-profits around the KW region</a:t>
            </a:r>
            <a:endParaRPr sz="3100">
              <a:solidFill>
                <a:srgbClr val="B7B7B7"/>
              </a:solidFill>
              <a:latin typeface="Raleway"/>
              <a:ea typeface="Raleway"/>
              <a:cs typeface="Raleway"/>
              <a:sym typeface="Raleway"/>
            </a:endParaRPr>
          </a:p>
        </p:txBody>
      </p:sp>
      <p:sp>
        <p:nvSpPr>
          <p:cNvPr id="135" name="Google Shape;135;p29"/>
          <p:cNvSpPr txBox="1"/>
          <p:nvPr/>
        </p:nvSpPr>
        <p:spPr>
          <a:xfrm>
            <a:off x="352350" y="1539200"/>
            <a:ext cx="5568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3500">
                <a:solidFill>
                  <a:schemeClr val="lt1"/>
                </a:solidFill>
              </a:rPr>
              <a:t>Social Media </a:t>
            </a:r>
            <a:endParaRPr sz="3500">
              <a:solidFill>
                <a:schemeClr val="lt1"/>
              </a:solidFill>
            </a:endParaRPr>
          </a:p>
          <a:p>
            <a:pPr indent="0" lvl="0" marL="0" rtl="0" algn="l">
              <a:spcBef>
                <a:spcPts val="0"/>
              </a:spcBef>
              <a:spcAft>
                <a:spcPts val="0"/>
              </a:spcAft>
              <a:buNone/>
            </a:pPr>
            <a:r>
              <a:rPr lang="en-CA" sz="3500">
                <a:solidFill>
                  <a:schemeClr val="lt1"/>
                </a:solidFill>
              </a:rPr>
              <a:t>Datathon</a:t>
            </a:r>
            <a:endParaRPr sz="3500">
              <a:solidFill>
                <a:schemeClr val="lt1"/>
              </a:solidFill>
            </a:endParaRPr>
          </a:p>
        </p:txBody>
      </p:sp>
      <p:sp>
        <p:nvSpPr>
          <p:cNvPr id="136" name="Google Shape;136;p29"/>
          <p:cNvSpPr txBox="1"/>
          <p:nvPr/>
        </p:nvSpPr>
        <p:spPr>
          <a:xfrm>
            <a:off x="332200" y="2801300"/>
            <a:ext cx="415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500">
                <a:solidFill>
                  <a:schemeClr val="lt1"/>
                </a:solidFill>
              </a:rPr>
              <a:t>Kick off: Saturday 16th Oct: 9am - 11am</a:t>
            </a:r>
            <a:endParaRPr sz="1500">
              <a:solidFill>
                <a:schemeClr val="lt1"/>
              </a:solidFill>
            </a:endParaRPr>
          </a:p>
          <a:p>
            <a:pPr indent="0" lvl="0" marL="0" rtl="0" algn="l">
              <a:spcBef>
                <a:spcPts val="0"/>
              </a:spcBef>
              <a:spcAft>
                <a:spcPts val="0"/>
              </a:spcAft>
              <a:buNone/>
            </a:pPr>
            <a:r>
              <a:rPr lang="en-CA" sz="1500">
                <a:solidFill>
                  <a:schemeClr val="lt1"/>
                </a:solidFill>
              </a:rPr>
              <a:t>Presentations: Saturday 23rd Oct: 9am - 12pm</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rPr lang="en-CA" sz="1500">
                <a:solidFill>
                  <a:schemeClr val="lt1"/>
                </a:solidFill>
              </a:rPr>
              <a:t>Virtual</a:t>
            </a:r>
            <a:endParaRPr sz="1500">
              <a:solidFill>
                <a:schemeClr val="lt1"/>
              </a:solidFill>
            </a:endParaRPr>
          </a:p>
        </p:txBody>
      </p:sp>
      <p:pic>
        <p:nvPicPr>
          <p:cNvPr id="137" name="Google Shape;137;p29"/>
          <p:cNvPicPr preferRelativeResize="0"/>
          <p:nvPr/>
        </p:nvPicPr>
        <p:blipFill>
          <a:blip r:embed="rId4">
            <a:alphaModFix/>
          </a:blip>
          <a:stretch>
            <a:fillRect/>
          </a:stretch>
        </p:blipFill>
        <p:spPr>
          <a:xfrm>
            <a:off x="7160721" y="4397275"/>
            <a:ext cx="713050" cy="659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228600" y="0"/>
            <a:ext cx="5028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accent6"/>
                </a:solidFill>
                <a:latin typeface="Raleway"/>
                <a:ea typeface="Raleway"/>
                <a:cs typeface="Raleway"/>
                <a:sym typeface="Raleway"/>
              </a:rPr>
              <a:t>#datathon</a:t>
            </a:r>
            <a:r>
              <a:rPr lang="en-CA">
                <a:latin typeface="Raleway"/>
                <a:ea typeface="Raleway"/>
                <a:cs typeface="Raleway"/>
                <a:sym typeface="Raleway"/>
              </a:rPr>
              <a:t> timeline</a:t>
            </a:r>
            <a:endParaRPr>
              <a:latin typeface="Raleway"/>
              <a:ea typeface="Raleway"/>
              <a:cs typeface="Raleway"/>
              <a:sym typeface="Raleway"/>
            </a:endParaRPr>
          </a:p>
        </p:txBody>
      </p:sp>
      <p:grpSp>
        <p:nvGrpSpPr>
          <p:cNvPr id="241" name="Google Shape;241;p38"/>
          <p:cNvGrpSpPr/>
          <p:nvPr/>
        </p:nvGrpSpPr>
        <p:grpSpPr>
          <a:xfrm>
            <a:off x="4513719" y="1483926"/>
            <a:ext cx="2480154" cy="1728849"/>
            <a:chOff x="4526669" y="1857800"/>
            <a:chExt cx="2480154" cy="1728849"/>
          </a:xfrm>
        </p:grpSpPr>
        <p:sp>
          <p:nvSpPr>
            <p:cNvPr id="242" name="Google Shape;242;p38"/>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38"/>
            <p:cNvGrpSpPr/>
            <p:nvPr/>
          </p:nvGrpSpPr>
          <p:grpSpPr>
            <a:xfrm>
              <a:off x="4526669" y="1857800"/>
              <a:ext cx="2480154" cy="1728849"/>
              <a:chOff x="4526669" y="1857800"/>
              <a:chExt cx="2480154" cy="1728849"/>
            </a:xfrm>
          </p:grpSpPr>
          <p:grpSp>
            <p:nvGrpSpPr>
              <p:cNvPr id="244" name="Google Shape;244;p38"/>
              <p:cNvGrpSpPr/>
              <p:nvPr/>
            </p:nvGrpSpPr>
            <p:grpSpPr>
              <a:xfrm>
                <a:off x="4808316" y="2800065"/>
                <a:ext cx="92400" cy="411825"/>
                <a:chOff x="845575" y="2563700"/>
                <a:chExt cx="92400" cy="411825"/>
              </a:xfrm>
            </p:grpSpPr>
            <p:cxnSp>
              <p:nvCxnSpPr>
                <p:cNvPr id="245" name="Google Shape;245;p3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46" name="Google Shape;246;p3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38"/>
              <p:cNvSpPr txBox="1"/>
              <p:nvPr/>
            </p:nvSpPr>
            <p:spPr>
              <a:xfrm>
                <a:off x="4526669" y="3215249"/>
                <a:ext cx="1782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CA" sz="1200">
                    <a:latin typeface="Roboto"/>
                    <a:ea typeface="Roboto"/>
                    <a:cs typeface="Roboto"/>
                    <a:sym typeface="Roboto"/>
                  </a:rPr>
                  <a:t>NEXT </a:t>
                </a:r>
                <a:r>
                  <a:rPr b="1" lang="en-CA" sz="1200">
                    <a:solidFill>
                      <a:srgbClr val="222222"/>
                    </a:solidFill>
                    <a:latin typeface="Roboto"/>
                    <a:ea typeface="Roboto"/>
                    <a:cs typeface="Roboto"/>
                    <a:sym typeface="Roboto"/>
                  </a:rPr>
                  <a:t>SATURDAY</a:t>
                </a:r>
                <a:endParaRPr b="1" sz="1200">
                  <a:solidFill>
                    <a:srgbClr val="222222"/>
                  </a:solidFill>
                  <a:latin typeface="Roboto"/>
                  <a:ea typeface="Roboto"/>
                  <a:cs typeface="Roboto"/>
                  <a:sym typeface="Roboto"/>
                </a:endParaRPr>
              </a:p>
            </p:txBody>
          </p:sp>
          <p:sp>
            <p:nvSpPr>
              <p:cNvPr id="248" name="Google Shape;248;p38"/>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300">
                    <a:latin typeface="Roboto"/>
                    <a:ea typeface="Roboto"/>
                    <a:cs typeface="Roboto"/>
                    <a:sym typeface="Roboto"/>
                  </a:rPr>
                  <a:t>#datathon presentations</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l">
                  <a:spcBef>
                    <a:spcPts val="0"/>
                  </a:spcBef>
                  <a:spcAft>
                    <a:spcPts val="1600"/>
                  </a:spcAft>
                  <a:buNone/>
                </a:pPr>
                <a:r>
                  <a:rPr lang="en-CA" sz="1300">
                    <a:latin typeface="Roboto"/>
                    <a:ea typeface="Roboto"/>
                    <a:cs typeface="Roboto"/>
                    <a:sym typeface="Roboto"/>
                  </a:rPr>
                  <a:t>Present your findings and compete to win! </a:t>
                </a:r>
                <a:endParaRPr b="1" sz="1300">
                  <a:latin typeface="Roboto"/>
                  <a:ea typeface="Roboto"/>
                  <a:cs typeface="Roboto"/>
                  <a:sym typeface="Roboto"/>
                </a:endParaRPr>
              </a:p>
            </p:txBody>
          </p:sp>
        </p:grpSp>
      </p:grpSp>
      <p:grpSp>
        <p:nvGrpSpPr>
          <p:cNvPr id="249" name="Google Shape;249;p38"/>
          <p:cNvGrpSpPr/>
          <p:nvPr/>
        </p:nvGrpSpPr>
        <p:grpSpPr>
          <a:xfrm>
            <a:off x="6422857" y="2328725"/>
            <a:ext cx="2721143" cy="2124150"/>
            <a:chOff x="6435807" y="2702599"/>
            <a:chExt cx="2721143" cy="2124150"/>
          </a:xfrm>
        </p:grpSpPr>
        <p:sp>
          <p:nvSpPr>
            <p:cNvPr id="250" name="Google Shape;250;p38"/>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38"/>
            <p:cNvGrpSpPr/>
            <p:nvPr/>
          </p:nvGrpSpPr>
          <p:grpSpPr>
            <a:xfrm>
              <a:off x="6435807" y="2702599"/>
              <a:ext cx="2567700" cy="2124150"/>
              <a:chOff x="6435807" y="2702599"/>
              <a:chExt cx="2567700" cy="2124150"/>
            </a:xfrm>
          </p:grpSpPr>
          <p:grpSp>
            <p:nvGrpSpPr>
              <p:cNvPr id="252" name="Google Shape;252;p38"/>
              <p:cNvGrpSpPr/>
              <p:nvPr/>
            </p:nvGrpSpPr>
            <p:grpSpPr>
              <a:xfrm rot="10800000">
                <a:off x="6760035" y="3079467"/>
                <a:ext cx="92400" cy="411825"/>
                <a:chOff x="2070100" y="2563700"/>
                <a:chExt cx="92400" cy="411825"/>
              </a:xfrm>
            </p:grpSpPr>
            <p:cxnSp>
              <p:nvCxnSpPr>
                <p:cNvPr id="253" name="Google Shape;253;p3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54" name="Google Shape;254;p3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38"/>
              <p:cNvSpPr txBox="1"/>
              <p:nvPr/>
            </p:nvSpPr>
            <p:spPr>
              <a:xfrm>
                <a:off x="6435807" y="2702599"/>
                <a:ext cx="25677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CA" sz="1200">
                    <a:latin typeface="Roboto"/>
                    <a:ea typeface="Roboto"/>
                    <a:cs typeface="Roboto"/>
                    <a:sym typeface="Roboto"/>
                  </a:rPr>
                  <a:t>AFTER THE DATATHON</a:t>
                </a:r>
                <a:endParaRPr b="1" sz="1200">
                  <a:latin typeface="Roboto"/>
                  <a:ea typeface="Roboto"/>
                  <a:cs typeface="Roboto"/>
                  <a:sym typeface="Roboto"/>
                </a:endParaRPr>
              </a:p>
            </p:txBody>
          </p:sp>
          <p:sp>
            <p:nvSpPr>
              <p:cNvPr id="256" name="Google Shape;256;p38"/>
              <p:cNvSpPr txBox="1"/>
              <p:nvPr/>
            </p:nvSpPr>
            <p:spPr>
              <a:xfrm>
                <a:off x="6676775" y="3494449"/>
                <a:ext cx="2253600" cy="1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300">
                    <a:latin typeface="Roboto"/>
                    <a:ea typeface="Roboto"/>
                    <a:cs typeface="Roboto"/>
                    <a:sym typeface="Roboto"/>
                  </a:rPr>
                  <a:t>Report Writing</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l">
                  <a:spcBef>
                    <a:spcPts val="0"/>
                  </a:spcBef>
                  <a:spcAft>
                    <a:spcPts val="1600"/>
                  </a:spcAft>
                  <a:buNone/>
                </a:pPr>
                <a:r>
                  <a:rPr lang="en-CA" sz="1300">
                    <a:latin typeface="Roboto"/>
                    <a:ea typeface="Roboto"/>
                    <a:cs typeface="Roboto"/>
                    <a:sym typeface="Roboto"/>
                  </a:rPr>
                  <a:t>Volunteer to help pull all the insights together into one report</a:t>
                </a:r>
                <a:endParaRPr b="1" sz="1300">
                  <a:latin typeface="Roboto"/>
                  <a:ea typeface="Roboto"/>
                  <a:cs typeface="Roboto"/>
                  <a:sym typeface="Roboto"/>
                </a:endParaRPr>
              </a:p>
            </p:txBody>
          </p:sp>
        </p:grpSp>
      </p:grpSp>
      <p:grpSp>
        <p:nvGrpSpPr>
          <p:cNvPr id="257" name="Google Shape;257;p38"/>
          <p:cNvGrpSpPr/>
          <p:nvPr/>
        </p:nvGrpSpPr>
        <p:grpSpPr>
          <a:xfrm>
            <a:off x="483041" y="1271600"/>
            <a:ext cx="2395009" cy="1941189"/>
            <a:chOff x="495991" y="1645474"/>
            <a:chExt cx="2395009" cy="1941189"/>
          </a:xfrm>
        </p:grpSpPr>
        <p:sp>
          <p:nvSpPr>
            <p:cNvPr id="258" name="Google Shape;258;p38"/>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38"/>
            <p:cNvGrpSpPr/>
            <p:nvPr/>
          </p:nvGrpSpPr>
          <p:grpSpPr>
            <a:xfrm>
              <a:off x="495991" y="1645474"/>
              <a:ext cx="2395009" cy="1941189"/>
              <a:chOff x="495991" y="1645474"/>
              <a:chExt cx="2395009" cy="1941189"/>
            </a:xfrm>
          </p:grpSpPr>
          <p:sp>
            <p:nvSpPr>
              <p:cNvPr id="260" name="Google Shape;260;p38"/>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CA" sz="1200">
                    <a:latin typeface="Roboto"/>
                    <a:ea typeface="Roboto"/>
                    <a:cs typeface="Roboto"/>
                    <a:sym typeface="Roboto"/>
                  </a:rPr>
                  <a:t>TODAY</a:t>
                </a:r>
                <a:endParaRPr b="1" sz="1200">
                  <a:latin typeface="Roboto"/>
                  <a:ea typeface="Roboto"/>
                  <a:cs typeface="Roboto"/>
                  <a:sym typeface="Roboto"/>
                </a:endParaRPr>
              </a:p>
            </p:txBody>
          </p:sp>
          <p:grpSp>
            <p:nvGrpSpPr>
              <p:cNvPr id="261" name="Google Shape;261;p38"/>
              <p:cNvGrpSpPr/>
              <p:nvPr/>
            </p:nvGrpSpPr>
            <p:grpSpPr>
              <a:xfrm>
                <a:off x="881025" y="2800065"/>
                <a:ext cx="92400" cy="411825"/>
                <a:chOff x="845575" y="2563700"/>
                <a:chExt cx="92400" cy="411825"/>
              </a:xfrm>
            </p:grpSpPr>
            <p:cxnSp>
              <p:nvCxnSpPr>
                <p:cNvPr id="262" name="Google Shape;262;p3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3" name="Google Shape;263;p3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8"/>
              <p:cNvSpPr txBox="1"/>
              <p:nvPr/>
            </p:nvSpPr>
            <p:spPr>
              <a:xfrm>
                <a:off x="780200" y="1645474"/>
                <a:ext cx="2110800" cy="14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300">
                    <a:latin typeface="Roboto"/>
                    <a:ea typeface="Roboto"/>
                    <a:cs typeface="Roboto"/>
                    <a:sym typeface="Roboto"/>
                  </a:rPr>
                  <a:t>#datathon kick-off</a:t>
                </a:r>
                <a:endParaRPr b="1" sz="1300">
                  <a:latin typeface="Roboto"/>
                  <a:ea typeface="Roboto"/>
                  <a:cs typeface="Roboto"/>
                  <a:sym typeface="Roboto"/>
                </a:endParaRPr>
              </a:p>
              <a:p>
                <a:pPr indent="0" lvl="0" marL="0" rtl="0" algn="l">
                  <a:spcBef>
                    <a:spcPts val="1600"/>
                  </a:spcBef>
                  <a:spcAft>
                    <a:spcPts val="1600"/>
                  </a:spcAft>
                  <a:buNone/>
                </a:pPr>
                <a:r>
                  <a:rPr lang="en-CA" sz="1300">
                    <a:latin typeface="Roboto"/>
                    <a:ea typeface="Roboto"/>
                    <a:cs typeface="Roboto"/>
                    <a:sym typeface="Roboto"/>
                  </a:rPr>
                  <a:t>Outline business problem, review the data, and answer questions</a:t>
                </a:r>
                <a:endParaRPr sz="1300">
                  <a:latin typeface="Roboto"/>
                  <a:ea typeface="Roboto"/>
                  <a:cs typeface="Roboto"/>
                  <a:sym typeface="Roboto"/>
                </a:endParaRPr>
              </a:p>
            </p:txBody>
          </p:sp>
        </p:grpSp>
      </p:grpSp>
      <p:grpSp>
        <p:nvGrpSpPr>
          <p:cNvPr id="265" name="Google Shape;265;p38"/>
          <p:cNvGrpSpPr/>
          <p:nvPr/>
        </p:nvGrpSpPr>
        <p:grpSpPr>
          <a:xfrm>
            <a:off x="2512652" y="2328725"/>
            <a:ext cx="2501348" cy="2729250"/>
            <a:chOff x="2525602" y="2702599"/>
            <a:chExt cx="2501348" cy="2729250"/>
          </a:xfrm>
        </p:grpSpPr>
        <p:sp>
          <p:nvSpPr>
            <p:cNvPr id="266" name="Google Shape;266;p38"/>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38"/>
            <p:cNvGrpSpPr/>
            <p:nvPr/>
          </p:nvGrpSpPr>
          <p:grpSpPr>
            <a:xfrm>
              <a:off x="2525602" y="2702599"/>
              <a:ext cx="2501348" cy="2729250"/>
              <a:chOff x="2525602" y="2702599"/>
              <a:chExt cx="2501348" cy="2729250"/>
            </a:xfrm>
          </p:grpSpPr>
          <p:sp>
            <p:nvSpPr>
              <p:cNvPr id="268" name="Google Shape;268;p38"/>
              <p:cNvSpPr txBox="1"/>
              <p:nvPr/>
            </p:nvSpPr>
            <p:spPr>
              <a:xfrm>
                <a:off x="2525602" y="2702599"/>
                <a:ext cx="1075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CA" sz="1200">
                    <a:latin typeface="Roboto"/>
                    <a:ea typeface="Roboto"/>
                    <a:cs typeface="Roboto"/>
                    <a:sym typeface="Roboto"/>
                  </a:rPr>
                  <a:t>THIS WEEK</a:t>
                </a:r>
                <a:endParaRPr b="1" sz="1200">
                  <a:latin typeface="Roboto"/>
                  <a:ea typeface="Roboto"/>
                  <a:cs typeface="Roboto"/>
                  <a:sym typeface="Roboto"/>
                </a:endParaRPr>
              </a:p>
            </p:txBody>
          </p:sp>
          <p:grpSp>
            <p:nvGrpSpPr>
              <p:cNvPr id="269" name="Google Shape;269;p38"/>
              <p:cNvGrpSpPr/>
              <p:nvPr/>
            </p:nvGrpSpPr>
            <p:grpSpPr>
              <a:xfrm rot="10800000">
                <a:off x="2849073" y="3079467"/>
                <a:ext cx="92400" cy="411825"/>
                <a:chOff x="2070100" y="2563700"/>
                <a:chExt cx="92400" cy="411825"/>
              </a:xfrm>
            </p:grpSpPr>
            <p:cxnSp>
              <p:nvCxnSpPr>
                <p:cNvPr id="270" name="Google Shape;270;p3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71" name="Google Shape;271;p3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8"/>
              <p:cNvSpPr txBox="1"/>
              <p:nvPr/>
            </p:nvSpPr>
            <p:spPr>
              <a:xfrm>
                <a:off x="2773350" y="3494449"/>
                <a:ext cx="2253600" cy="19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sz="1300">
                    <a:latin typeface="Roboto"/>
                    <a:ea typeface="Roboto"/>
                    <a:cs typeface="Roboto"/>
                    <a:sym typeface="Roboto"/>
                  </a:rPr>
                  <a:t>Analyze data &amp; check-in</a:t>
                </a:r>
                <a:endParaRPr b="1" sz="13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a:p>
                <a:pPr indent="0" lvl="0" marL="0" rtl="0" algn="l">
                  <a:spcBef>
                    <a:spcPts val="0"/>
                  </a:spcBef>
                  <a:spcAft>
                    <a:spcPts val="0"/>
                  </a:spcAft>
                  <a:buNone/>
                </a:pPr>
                <a:r>
                  <a:rPr lang="en-CA" sz="1300">
                    <a:latin typeface="Roboto"/>
                    <a:ea typeface="Roboto"/>
                    <a:cs typeface="Roboto"/>
                    <a:sym typeface="Roboto"/>
                  </a:rPr>
                  <a:t>Work with your team to analyze the data, </a:t>
                </a:r>
                <a:r>
                  <a:rPr lang="en-CA" sz="1300">
                    <a:solidFill>
                      <a:schemeClr val="dk1"/>
                    </a:solidFill>
                    <a:latin typeface="Roboto"/>
                    <a:ea typeface="Roboto"/>
                    <a:cs typeface="Roboto"/>
                    <a:sym typeface="Roboto"/>
                  </a:rPr>
                  <a:t>solve the business problem, </a:t>
                </a:r>
                <a:r>
                  <a:rPr lang="en-CA" sz="1300">
                    <a:latin typeface="Roboto"/>
                    <a:ea typeface="Roboto"/>
                    <a:cs typeface="Roboto"/>
                    <a:sym typeface="Roboto"/>
                  </a:rPr>
                  <a:t>and create a presentation</a:t>
                </a:r>
                <a:endParaRPr sz="1300">
                  <a:latin typeface="Roboto"/>
                  <a:ea typeface="Roboto"/>
                  <a:cs typeface="Roboto"/>
                  <a:sym typeface="Roboto"/>
                </a:endParaRPr>
              </a:p>
              <a:p>
                <a:pPr indent="0" lvl="0" marL="0" rtl="0" algn="l">
                  <a:spcBef>
                    <a:spcPts val="1600"/>
                  </a:spcBef>
                  <a:spcAft>
                    <a:spcPts val="0"/>
                  </a:spcAft>
                  <a:buNone/>
                </a:pPr>
                <a:r>
                  <a:rPr lang="en-CA" sz="1300">
                    <a:latin typeface="Roboto"/>
                    <a:ea typeface="Roboto"/>
                    <a:cs typeface="Roboto"/>
                    <a:sym typeface="Roboto"/>
                  </a:rPr>
                  <a:t>Check-in meeting with a DFG representative</a:t>
                </a:r>
                <a:endParaRPr sz="1300">
                  <a:latin typeface="Roboto"/>
                  <a:ea typeface="Roboto"/>
                  <a:cs typeface="Roboto"/>
                  <a:sym typeface="Roboto"/>
                </a:endParaRPr>
              </a:p>
              <a:p>
                <a:pPr indent="0" lvl="0" marL="0" rtl="0" algn="l">
                  <a:spcBef>
                    <a:spcPts val="1600"/>
                  </a:spcBef>
                  <a:spcAft>
                    <a:spcPts val="1600"/>
                  </a:spcAft>
                  <a:buNone/>
                </a:pPr>
                <a:r>
                  <a:t/>
                </a:r>
                <a:endParaRPr sz="1300">
                  <a:latin typeface="Roboto"/>
                  <a:ea typeface="Roboto"/>
                  <a:cs typeface="Roboto"/>
                  <a:sym typeface="Roboto"/>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228600" y="0"/>
            <a:ext cx="7739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3600">
                <a:solidFill>
                  <a:schemeClr val="accent6"/>
                </a:solidFill>
                <a:latin typeface="Roboto"/>
                <a:ea typeface="Roboto"/>
                <a:cs typeface="Roboto"/>
                <a:sym typeface="Roboto"/>
              </a:rPr>
              <a:t>#datathon</a:t>
            </a:r>
            <a:r>
              <a:rPr lang="en-CA" sz="3600">
                <a:latin typeface="Roboto"/>
                <a:ea typeface="Roboto"/>
                <a:cs typeface="Roboto"/>
                <a:sym typeface="Roboto"/>
              </a:rPr>
              <a:t> during the week</a:t>
            </a:r>
            <a:endParaRPr sz="3600">
              <a:latin typeface="Roboto"/>
              <a:ea typeface="Roboto"/>
              <a:cs typeface="Roboto"/>
              <a:sym typeface="Roboto"/>
            </a:endParaRPr>
          </a:p>
        </p:txBody>
      </p:sp>
      <p:sp>
        <p:nvSpPr>
          <p:cNvPr id="278" name="Google Shape;278;p39"/>
          <p:cNvSpPr txBox="1"/>
          <p:nvPr/>
        </p:nvSpPr>
        <p:spPr>
          <a:xfrm>
            <a:off x="120875" y="724650"/>
            <a:ext cx="8635200" cy="341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Raleway"/>
              <a:buChar char="●"/>
            </a:pPr>
            <a:r>
              <a:rPr lang="en-CA" sz="1900">
                <a:solidFill>
                  <a:schemeClr val="dk1"/>
                </a:solidFill>
                <a:latin typeface="Raleway"/>
                <a:ea typeface="Raleway"/>
                <a:cs typeface="Raleway"/>
                <a:sym typeface="Raleway"/>
              </a:rPr>
              <a:t>We have set-up a slack channel for the event here, feel free to post question throughout the week: </a:t>
            </a:r>
            <a:r>
              <a:rPr lang="en-CA" sz="1900" u="sng">
                <a:solidFill>
                  <a:schemeClr val="hlink"/>
                </a:solidFill>
                <a:latin typeface="Raleway"/>
                <a:ea typeface="Raleway"/>
                <a:cs typeface="Raleway"/>
                <a:sym typeface="Raleway"/>
                <a:hlinkClick r:id="rId3"/>
              </a:rPr>
              <a:t>https://dataforgoodkw.slack.com/twitter_datathon</a:t>
            </a:r>
            <a:endParaRPr sz="1700">
              <a:solidFill>
                <a:srgbClr val="FF0000"/>
              </a:solidFill>
              <a:latin typeface="Raleway"/>
              <a:ea typeface="Raleway"/>
              <a:cs typeface="Raleway"/>
              <a:sym typeface="Raleway"/>
            </a:endParaRPr>
          </a:p>
          <a:p>
            <a:pPr indent="0" lvl="0" marL="457200" rtl="0" algn="l">
              <a:spcBef>
                <a:spcPts val="0"/>
              </a:spcBef>
              <a:spcAft>
                <a:spcPts val="0"/>
              </a:spcAft>
              <a:buNone/>
            </a:pPr>
            <a:r>
              <a:t/>
            </a:r>
            <a:endParaRPr sz="1900">
              <a:solidFill>
                <a:schemeClr val="dk1"/>
              </a:solidFill>
              <a:latin typeface="Raleway"/>
              <a:ea typeface="Raleway"/>
              <a:cs typeface="Raleway"/>
              <a:sym typeface="Raleway"/>
            </a:endParaRPr>
          </a:p>
          <a:p>
            <a:pPr indent="-349250" lvl="0" marL="457200" rtl="0" algn="l">
              <a:spcBef>
                <a:spcPts val="0"/>
              </a:spcBef>
              <a:spcAft>
                <a:spcPts val="0"/>
              </a:spcAft>
              <a:buClr>
                <a:schemeClr val="dk1"/>
              </a:buClr>
              <a:buSzPts val="1900"/>
              <a:buFont typeface="Raleway"/>
              <a:buChar char="●"/>
            </a:pPr>
            <a:r>
              <a:rPr lang="en-CA" sz="1900">
                <a:solidFill>
                  <a:schemeClr val="dk1"/>
                </a:solidFill>
                <a:latin typeface="Raleway"/>
                <a:ea typeface="Raleway"/>
                <a:cs typeface="Raleway"/>
                <a:sym typeface="Raleway"/>
              </a:rPr>
              <a:t>If you are working in a team, it is up to you &amp; your team members to set-up a method of communication (slack, email, google meet, etc.)</a:t>
            </a:r>
            <a:endParaRPr sz="19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900">
              <a:solidFill>
                <a:schemeClr val="dk1"/>
              </a:solidFill>
              <a:latin typeface="Raleway"/>
              <a:ea typeface="Raleway"/>
              <a:cs typeface="Raleway"/>
              <a:sym typeface="Raleway"/>
            </a:endParaRPr>
          </a:p>
          <a:p>
            <a:pPr indent="-349250" lvl="0" marL="457200" rtl="0" algn="l">
              <a:spcBef>
                <a:spcPts val="0"/>
              </a:spcBef>
              <a:spcAft>
                <a:spcPts val="0"/>
              </a:spcAft>
              <a:buClr>
                <a:schemeClr val="dk1"/>
              </a:buClr>
              <a:buSzPts val="1900"/>
              <a:buFont typeface="Raleway"/>
              <a:buChar char="●"/>
            </a:pPr>
            <a:r>
              <a:rPr lang="en-CA" sz="1900">
                <a:solidFill>
                  <a:schemeClr val="dk1"/>
                </a:solidFill>
                <a:latin typeface="Raleway"/>
                <a:ea typeface="Raleway"/>
                <a:cs typeface="Raleway"/>
                <a:sym typeface="Raleway"/>
              </a:rPr>
              <a:t>We will set-up a midweek check-in for your team. The email to coordinate a time will be sent this weekend.</a:t>
            </a:r>
            <a:endParaRPr sz="19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900">
              <a:solidFill>
                <a:schemeClr val="dk1"/>
              </a:solidFill>
              <a:latin typeface="Raleway"/>
              <a:ea typeface="Raleway"/>
              <a:cs typeface="Raleway"/>
              <a:sym typeface="Raleway"/>
            </a:endParaRPr>
          </a:p>
          <a:p>
            <a:pPr indent="-355600" lvl="0" marL="457200" rtl="0" algn="l">
              <a:spcBef>
                <a:spcPts val="0"/>
              </a:spcBef>
              <a:spcAft>
                <a:spcPts val="0"/>
              </a:spcAft>
              <a:buClr>
                <a:schemeClr val="dk1"/>
              </a:buClr>
              <a:buSzPts val="2000"/>
              <a:buFont typeface="Raleway"/>
              <a:buChar char="●"/>
            </a:pPr>
            <a:r>
              <a:rPr lang="en-CA" sz="2000">
                <a:latin typeface="Raleway"/>
                <a:ea typeface="Raleway"/>
                <a:cs typeface="Raleway"/>
                <a:sym typeface="Raleway"/>
              </a:rPr>
              <a:t>Code from the tutorial can be found </a:t>
            </a:r>
            <a:r>
              <a:rPr lang="en-CA" sz="2000" u="sng">
                <a:solidFill>
                  <a:schemeClr val="hlink"/>
                </a:solidFill>
                <a:latin typeface="Raleway"/>
                <a:ea typeface="Raleway"/>
                <a:cs typeface="Raleway"/>
                <a:sym typeface="Raleway"/>
                <a:hlinkClick r:id="rId4"/>
              </a:rPr>
              <a:t>HERE</a:t>
            </a:r>
            <a:endParaRPr sz="2000">
              <a:latin typeface="Raleway"/>
              <a:ea typeface="Raleway"/>
              <a:cs typeface="Raleway"/>
              <a:sym typeface="Raleway"/>
            </a:endParaRPr>
          </a:p>
        </p:txBody>
      </p:sp>
      <p:sp>
        <p:nvSpPr>
          <p:cNvPr id="279" name="Google Shape;279;p39"/>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228600" y="0"/>
            <a:ext cx="67161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3600">
                <a:solidFill>
                  <a:schemeClr val="accent6"/>
                </a:solidFill>
                <a:latin typeface="Roboto"/>
                <a:ea typeface="Roboto"/>
                <a:cs typeface="Roboto"/>
                <a:sym typeface="Roboto"/>
              </a:rPr>
              <a:t>#datathon</a:t>
            </a:r>
            <a:r>
              <a:rPr lang="en-CA" sz="3600">
                <a:latin typeface="Roboto"/>
                <a:ea typeface="Roboto"/>
                <a:cs typeface="Roboto"/>
                <a:sym typeface="Roboto"/>
              </a:rPr>
              <a:t> presentations</a:t>
            </a:r>
            <a:endParaRPr sz="3600">
              <a:latin typeface="Roboto"/>
              <a:ea typeface="Roboto"/>
              <a:cs typeface="Roboto"/>
              <a:sym typeface="Roboto"/>
            </a:endParaRPr>
          </a:p>
        </p:txBody>
      </p:sp>
      <p:sp>
        <p:nvSpPr>
          <p:cNvPr id="285" name="Google Shape;285;p40"/>
          <p:cNvSpPr txBox="1"/>
          <p:nvPr/>
        </p:nvSpPr>
        <p:spPr>
          <a:xfrm>
            <a:off x="120875" y="1109063"/>
            <a:ext cx="8635200" cy="28476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Raleway"/>
              <a:buChar char="●"/>
            </a:pPr>
            <a:r>
              <a:rPr b="1" lang="en-CA" sz="1900">
                <a:solidFill>
                  <a:schemeClr val="dk1"/>
                </a:solidFill>
                <a:latin typeface="Raleway"/>
                <a:ea typeface="Raleway"/>
                <a:cs typeface="Raleway"/>
                <a:sym typeface="Raleway"/>
              </a:rPr>
              <a:t>Upload your presentation</a:t>
            </a:r>
            <a:r>
              <a:rPr lang="en-CA" sz="1900">
                <a:solidFill>
                  <a:schemeClr val="dk1"/>
                </a:solidFill>
                <a:latin typeface="Raleway"/>
                <a:ea typeface="Raleway"/>
                <a:cs typeface="Raleway"/>
                <a:sym typeface="Raleway"/>
              </a:rPr>
              <a:t> by </a:t>
            </a:r>
            <a:r>
              <a:rPr b="1" lang="en-CA" sz="1900">
                <a:solidFill>
                  <a:schemeClr val="dk1"/>
                </a:solidFill>
                <a:latin typeface="Raleway"/>
                <a:ea typeface="Raleway"/>
                <a:cs typeface="Raleway"/>
                <a:sym typeface="Raleway"/>
              </a:rPr>
              <a:t>830am on Sat Oct 23</a:t>
            </a:r>
            <a:r>
              <a:rPr lang="en-CA" sz="1900">
                <a:solidFill>
                  <a:schemeClr val="dk1"/>
                </a:solidFill>
                <a:latin typeface="Raleway"/>
                <a:ea typeface="Raleway"/>
                <a:cs typeface="Raleway"/>
                <a:sym typeface="Raleway"/>
              </a:rPr>
              <a:t> </a:t>
            </a:r>
            <a:endParaRPr sz="1900">
              <a:solidFill>
                <a:schemeClr val="dk1"/>
              </a:solidFill>
              <a:latin typeface="Raleway"/>
              <a:ea typeface="Raleway"/>
              <a:cs typeface="Raleway"/>
              <a:sym typeface="Raleway"/>
            </a:endParaRPr>
          </a:p>
          <a:p>
            <a:pPr indent="0" lvl="0" marL="457200" rtl="0" algn="l">
              <a:spcBef>
                <a:spcPts val="0"/>
              </a:spcBef>
              <a:spcAft>
                <a:spcPts val="0"/>
              </a:spcAft>
              <a:buNone/>
            </a:pPr>
            <a:r>
              <a:t/>
            </a:r>
            <a:endParaRPr sz="1900">
              <a:solidFill>
                <a:schemeClr val="dk1"/>
              </a:solidFill>
              <a:latin typeface="Raleway"/>
              <a:ea typeface="Raleway"/>
              <a:cs typeface="Raleway"/>
              <a:sym typeface="Raleway"/>
            </a:endParaRPr>
          </a:p>
          <a:p>
            <a:pPr indent="-349250" lvl="0" marL="457200" rtl="0" algn="l">
              <a:spcBef>
                <a:spcPts val="0"/>
              </a:spcBef>
              <a:spcAft>
                <a:spcPts val="0"/>
              </a:spcAft>
              <a:buClr>
                <a:schemeClr val="dk1"/>
              </a:buClr>
              <a:buSzPts val="1900"/>
              <a:buFont typeface="Raleway"/>
              <a:buChar char="●"/>
            </a:pPr>
            <a:r>
              <a:rPr lang="en-CA" sz="1900">
                <a:solidFill>
                  <a:schemeClr val="dk1"/>
                </a:solidFill>
                <a:latin typeface="Raleway"/>
                <a:ea typeface="Raleway"/>
                <a:cs typeface="Raleway"/>
                <a:sym typeface="Raleway"/>
              </a:rPr>
              <a:t>Time limit </a:t>
            </a:r>
            <a:r>
              <a:rPr lang="en-CA" sz="1900">
                <a:solidFill>
                  <a:schemeClr val="dk1"/>
                </a:solidFill>
                <a:latin typeface="Raleway"/>
                <a:ea typeface="Raleway"/>
                <a:cs typeface="Raleway"/>
                <a:sym typeface="Raleway"/>
              </a:rPr>
              <a:t>will</a:t>
            </a:r>
            <a:r>
              <a:rPr lang="en-CA" sz="1900">
                <a:solidFill>
                  <a:schemeClr val="dk1"/>
                </a:solidFill>
                <a:latin typeface="Raleway"/>
                <a:ea typeface="Raleway"/>
                <a:cs typeface="Raleway"/>
                <a:sym typeface="Raleway"/>
              </a:rPr>
              <a:t> be between 5-10 minutes (exact limit will be set this weekend and set to you)</a:t>
            </a:r>
            <a:endParaRPr sz="1900">
              <a:latin typeface="Raleway"/>
              <a:ea typeface="Raleway"/>
              <a:cs typeface="Raleway"/>
              <a:sym typeface="Raleway"/>
            </a:endParaRPr>
          </a:p>
          <a:p>
            <a:pPr indent="0" lvl="0" marL="457200" rtl="0" algn="l">
              <a:spcBef>
                <a:spcPts val="0"/>
              </a:spcBef>
              <a:spcAft>
                <a:spcPts val="0"/>
              </a:spcAft>
              <a:buNone/>
            </a:pPr>
            <a:r>
              <a:t/>
            </a:r>
            <a:endParaRPr sz="1900">
              <a:latin typeface="Raleway"/>
              <a:ea typeface="Raleway"/>
              <a:cs typeface="Raleway"/>
              <a:sym typeface="Raleway"/>
            </a:endParaRPr>
          </a:p>
          <a:p>
            <a:pPr indent="-349250" lvl="0" marL="457200" rtl="0" algn="l">
              <a:spcBef>
                <a:spcPts val="0"/>
              </a:spcBef>
              <a:spcAft>
                <a:spcPts val="0"/>
              </a:spcAft>
              <a:buClr>
                <a:schemeClr val="dk1"/>
              </a:buClr>
              <a:buSzPts val="1900"/>
              <a:buFont typeface="Raleway"/>
              <a:buChar char="●"/>
            </a:pPr>
            <a:r>
              <a:rPr lang="en-CA" sz="1900">
                <a:latin typeface="Raleway"/>
                <a:ea typeface="Raleway"/>
                <a:cs typeface="Raleway"/>
                <a:sym typeface="Raleway"/>
              </a:rPr>
              <a:t>If you are stuck we can provide a presentation template</a:t>
            </a:r>
            <a:endParaRPr sz="1900">
              <a:latin typeface="Raleway"/>
              <a:ea typeface="Raleway"/>
              <a:cs typeface="Raleway"/>
              <a:sym typeface="Raleway"/>
            </a:endParaRPr>
          </a:p>
          <a:p>
            <a:pPr indent="0" lvl="0" marL="457200" rtl="0" algn="l">
              <a:spcBef>
                <a:spcPts val="0"/>
              </a:spcBef>
              <a:spcAft>
                <a:spcPts val="0"/>
              </a:spcAft>
              <a:buNone/>
            </a:pPr>
            <a:r>
              <a:t/>
            </a:r>
            <a:endParaRPr sz="1900">
              <a:solidFill>
                <a:schemeClr val="dk1"/>
              </a:solidFill>
              <a:latin typeface="Raleway"/>
              <a:ea typeface="Raleway"/>
              <a:cs typeface="Raleway"/>
              <a:sym typeface="Raleway"/>
            </a:endParaRPr>
          </a:p>
          <a:p>
            <a:pPr indent="-349250" lvl="0" marL="457200" rtl="0" algn="l">
              <a:spcBef>
                <a:spcPts val="0"/>
              </a:spcBef>
              <a:spcAft>
                <a:spcPts val="0"/>
              </a:spcAft>
              <a:buClr>
                <a:srgbClr val="000000"/>
              </a:buClr>
              <a:buSzPts val="1900"/>
              <a:buFont typeface="Raleway"/>
              <a:buChar char="●"/>
            </a:pPr>
            <a:r>
              <a:rPr lang="en-CA" sz="2000">
                <a:latin typeface="Raleway"/>
                <a:ea typeface="Raleway"/>
                <a:cs typeface="Raleway"/>
                <a:sym typeface="Raleway"/>
              </a:rPr>
              <a:t>Group presentation order will be picked randomly </a:t>
            </a:r>
            <a:endParaRPr sz="2000">
              <a:latin typeface="Raleway"/>
              <a:ea typeface="Raleway"/>
              <a:cs typeface="Raleway"/>
              <a:sym typeface="Raleway"/>
            </a:endParaRPr>
          </a:p>
          <a:p>
            <a:pPr indent="0" lvl="0" marL="457200" rtl="0" algn="l">
              <a:spcBef>
                <a:spcPts val="0"/>
              </a:spcBef>
              <a:spcAft>
                <a:spcPts val="0"/>
              </a:spcAft>
              <a:buNone/>
            </a:pPr>
            <a:r>
              <a:t/>
            </a:r>
            <a:endParaRPr sz="2000">
              <a:latin typeface="Raleway"/>
              <a:ea typeface="Raleway"/>
              <a:cs typeface="Raleway"/>
              <a:sym typeface="Raleway"/>
            </a:endParaRPr>
          </a:p>
        </p:txBody>
      </p:sp>
      <p:sp>
        <p:nvSpPr>
          <p:cNvPr id="286" name="Google Shape;286;p40"/>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title"/>
          </p:nvPr>
        </p:nvSpPr>
        <p:spPr>
          <a:xfrm>
            <a:off x="228600" y="0"/>
            <a:ext cx="5028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3600">
                <a:solidFill>
                  <a:schemeClr val="accent6"/>
                </a:solidFill>
                <a:latin typeface="Roboto"/>
                <a:ea typeface="Roboto"/>
                <a:cs typeface="Roboto"/>
                <a:sym typeface="Roboto"/>
              </a:rPr>
              <a:t>#datathon</a:t>
            </a:r>
            <a:r>
              <a:rPr lang="en-CA" sz="3600">
                <a:latin typeface="Roboto"/>
                <a:ea typeface="Roboto"/>
                <a:cs typeface="Roboto"/>
                <a:sym typeface="Roboto"/>
              </a:rPr>
              <a:t> judging</a:t>
            </a:r>
            <a:endParaRPr sz="3600">
              <a:latin typeface="Roboto"/>
              <a:ea typeface="Roboto"/>
              <a:cs typeface="Roboto"/>
              <a:sym typeface="Roboto"/>
            </a:endParaRPr>
          </a:p>
        </p:txBody>
      </p:sp>
      <p:sp>
        <p:nvSpPr>
          <p:cNvPr id="292" name="Google Shape;292;p41"/>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graphicFrame>
        <p:nvGraphicFramePr>
          <p:cNvPr id="293" name="Google Shape;293;p41"/>
          <p:cNvGraphicFramePr/>
          <p:nvPr/>
        </p:nvGraphicFramePr>
        <p:xfrm>
          <a:off x="228600" y="755700"/>
          <a:ext cx="3000000" cy="3000000"/>
        </p:xfrm>
        <a:graphic>
          <a:graphicData uri="http://schemas.openxmlformats.org/drawingml/2006/table">
            <a:tbl>
              <a:tblPr>
                <a:noFill/>
                <a:tableStyleId>{0A8CE1BC-E18F-4FD8-948C-6BAF4F04A8E0}</a:tableStyleId>
              </a:tblPr>
              <a:tblGrid>
                <a:gridCol w="1681400"/>
                <a:gridCol w="5304400"/>
                <a:gridCol w="1788625"/>
              </a:tblGrid>
              <a:tr h="375400">
                <a:tc>
                  <a:txBody>
                    <a:bodyPr/>
                    <a:lstStyle/>
                    <a:p>
                      <a:pPr indent="0" lvl="0" marL="0" rtl="0" algn="ctr">
                        <a:spcBef>
                          <a:spcPts val="0"/>
                        </a:spcBef>
                        <a:spcAft>
                          <a:spcPts val="0"/>
                        </a:spcAft>
                        <a:buNone/>
                      </a:pPr>
                      <a:r>
                        <a:rPr b="1" lang="en-CA" sz="1500"/>
                        <a:t>Category</a:t>
                      </a:r>
                      <a:endParaRPr b="1" sz="1500"/>
                    </a:p>
                  </a:txBody>
                  <a:tcPr marT="91425" marB="91425" marR="91425" marL="91425"/>
                </a:tc>
                <a:tc>
                  <a:txBody>
                    <a:bodyPr/>
                    <a:lstStyle/>
                    <a:p>
                      <a:pPr indent="0" lvl="0" marL="0" rtl="0" algn="ctr">
                        <a:spcBef>
                          <a:spcPts val="0"/>
                        </a:spcBef>
                        <a:spcAft>
                          <a:spcPts val="0"/>
                        </a:spcAft>
                        <a:buNone/>
                      </a:pPr>
                      <a:r>
                        <a:rPr b="1" lang="en-CA" sz="1500"/>
                        <a:t>Description</a:t>
                      </a:r>
                      <a:endParaRPr b="1" sz="1500"/>
                    </a:p>
                  </a:txBody>
                  <a:tcPr marT="91425" marB="91425" marR="91425" marL="91425"/>
                </a:tc>
                <a:tc>
                  <a:txBody>
                    <a:bodyPr/>
                    <a:lstStyle/>
                    <a:p>
                      <a:pPr indent="0" lvl="0" marL="0" rtl="0" algn="ctr">
                        <a:spcBef>
                          <a:spcPts val="0"/>
                        </a:spcBef>
                        <a:spcAft>
                          <a:spcPts val="0"/>
                        </a:spcAft>
                        <a:buNone/>
                      </a:pPr>
                      <a:r>
                        <a:rPr b="1" lang="en-CA" sz="1500"/>
                        <a:t>Rating</a:t>
                      </a:r>
                      <a:endParaRPr b="1" sz="1500"/>
                    </a:p>
                  </a:txBody>
                  <a:tcPr marT="91425" marB="91425" marR="91425" marL="91425"/>
                </a:tc>
              </a:tr>
              <a:tr h="372475">
                <a:tc>
                  <a:txBody>
                    <a:bodyPr/>
                    <a:lstStyle/>
                    <a:p>
                      <a:pPr indent="0" lvl="0" marL="0" rtl="0" algn="l">
                        <a:spcBef>
                          <a:spcPts val="0"/>
                        </a:spcBef>
                        <a:spcAft>
                          <a:spcPts val="0"/>
                        </a:spcAft>
                        <a:buNone/>
                      </a:pPr>
                      <a:r>
                        <a:rPr i="1" lang="en-CA"/>
                        <a:t>Impact</a:t>
                      </a:r>
                      <a:endParaRPr i="1"/>
                    </a:p>
                  </a:txBody>
                  <a:tcPr marT="91425" marB="91425" marR="91425" marL="91425"/>
                </a:tc>
                <a:tc>
                  <a:txBody>
                    <a:bodyPr/>
                    <a:lstStyle/>
                    <a:p>
                      <a:pPr indent="0" lvl="0" marL="0" rtl="0" algn="l">
                        <a:spcBef>
                          <a:spcPts val="0"/>
                        </a:spcBef>
                        <a:spcAft>
                          <a:spcPts val="0"/>
                        </a:spcAft>
                        <a:buNone/>
                      </a:pPr>
                      <a:r>
                        <a:rPr lang="en-CA"/>
                        <a:t>Did they articulate why their analysis will help non-profits?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CA">
                          <a:solidFill>
                            <a:schemeClr val="dk1"/>
                          </a:solidFill>
                        </a:rPr>
                        <a:t>1 to 4, low to high</a:t>
                      </a:r>
                      <a:endParaRPr/>
                    </a:p>
                  </a:txBody>
                  <a:tcPr marT="91425" marB="91425" marR="91425" marL="91425"/>
                </a:tc>
              </a:tr>
              <a:tr h="556175">
                <a:tc>
                  <a:txBody>
                    <a:bodyPr/>
                    <a:lstStyle/>
                    <a:p>
                      <a:pPr indent="0" lvl="0" marL="0" rtl="0" algn="l">
                        <a:spcBef>
                          <a:spcPts val="0"/>
                        </a:spcBef>
                        <a:spcAft>
                          <a:spcPts val="0"/>
                        </a:spcAft>
                        <a:buNone/>
                      </a:pPr>
                      <a:r>
                        <a:rPr i="1" lang="en-CA"/>
                        <a:t>Data visualization</a:t>
                      </a:r>
                      <a:endParaRPr i="1"/>
                    </a:p>
                  </a:txBody>
                  <a:tcPr marT="91425" marB="91425" marR="91425" marL="91425"/>
                </a:tc>
                <a:tc>
                  <a:txBody>
                    <a:bodyPr/>
                    <a:lstStyle/>
                    <a:p>
                      <a:pPr indent="0" lvl="0" marL="0" rtl="0" algn="l">
                        <a:spcBef>
                          <a:spcPts val="0"/>
                        </a:spcBef>
                        <a:spcAft>
                          <a:spcPts val="0"/>
                        </a:spcAft>
                        <a:buNone/>
                      </a:pPr>
                      <a:r>
                        <a:rPr lang="en-CA"/>
                        <a:t>Did they provide clear and </a:t>
                      </a:r>
                      <a:r>
                        <a:rPr lang="en-CA"/>
                        <a:t>aesthetically</a:t>
                      </a:r>
                      <a:r>
                        <a:rPr lang="en-CA"/>
                        <a:t> pleasing visuals to help present their findings?</a:t>
                      </a:r>
                      <a:endParaRPr/>
                    </a:p>
                  </a:txBody>
                  <a:tcPr marT="91425" marB="91425" marR="91425" marL="91425"/>
                </a:tc>
                <a:tc>
                  <a:txBody>
                    <a:bodyPr/>
                    <a:lstStyle/>
                    <a:p>
                      <a:pPr indent="0" lvl="0" marL="0" rtl="0" algn="ctr">
                        <a:spcBef>
                          <a:spcPts val="0"/>
                        </a:spcBef>
                        <a:spcAft>
                          <a:spcPts val="0"/>
                        </a:spcAft>
                        <a:buNone/>
                      </a:pPr>
                      <a:r>
                        <a:rPr lang="en-CA"/>
                        <a:t>1 to 4, low to high</a:t>
                      </a:r>
                      <a:endParaRPr/>
                    </a:p>
                  </a:txBody>
                  <a:tcPr marT="91425" marB="91425" marR="91425" marL="91425"/>
                </a:tc>
              </a:tr>
              <a:tr h="361500">
                <a:tc>
                  <a:txBody>
                    <a:bodyPr/>
                    <a:lstStyle/>
                    <a:p>
                      <a:pPr indent="0" lvl="0" marL="0" rtl="0" algn="l">
                        <a:spcBef>
                          <a:spcPts val="0"/>
                        </a:spcBef>
                        <a:spcAft>
                          <a:spcPts val="0"/>
                        </a:spcAft>
                        <a:buNone/>
                      </a:pPr>
                      <a:r>
                        <a:rPr i="1" lang="en-CA"/>
                        <a:t>Communication</a:t>
                      </a:r>
                      <a:endParaRPr i="1"/>
                    </a:p>
                  </a:txBody>
                  <a:tcPr marT="91425" marB="91425" marR="91425" marL="91425"/>
                </a:tc>
                <a:tc>
                  <a:txBody>
                    <a:bodyPr/>
                    <a:lstStyle/>
                    <a:p>
                      <a:pPr indent="0" lvl="0" marL="0" rtl="0" algn="l">
                        <a:spcBef>
                          <a:spcPts val="0"/>
                        </a:spcBef>
                        <a:spcAft>
                          <a:spcPts val="0"/>
                        </a:spcAft>
                        <a:buNone/>
                      </a:pPr>
                      <a:r>
                        <a:rPr lang="en-CA"/>
                        <a:t>Were they able to articulate the findings from their analysis?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CA">
                          <a:solidFill>
                            <a:schemeClr val="dk1"/>
                          </a:solidFill>
                        </a:rPr>
                        <a:t>1 to 4, low to high</a:t>
                      </a:r>
                      <a:endParaRPr/>
                    </a:p>
                  </a:txBody>
                  <a:tcPr marT="91425" marB="91425" marR="91425" marL="91425"/>
                </a:tc>
              </a:tr>
              <a:tr h="556175">
                <a:tc>
                  <a:txBody>
                    <a:bodyPr/>
                    <a:lstStyle/>
                    <a:p>
                      <a:pPr indent="0" lvl="0" marL="0" rtl="0" algn="l">
                        <a:spcBef>
                          <a:spcPts val="0"/>
                        </a:spcBef>
                        <a:spcAft>
                          <a:spcPts val="0"/>
                        </a:spcAft>
                        <a:buNone/>
                      </a:pPr>
                      <a:r>
                        <a:rPr i="1" lang="en-CA"/>
                        <a:t>Innovation</a:t>
                      </a:r>
                      <a:endParaRPr i="1"/>
                    </a:p>
                  </a:txBody>
                  <a:tcPr marT="91425" marB="91425" marR="91425" marL="91425"/>
                </a:tc>
                <a:tc>
                  <a:txBody>
                    <a:bodyPr/>
                    <a:lstStyle/>
                    <a:p>
                      <a:pPr indent="0" lvl="0" marL="0" rtl="0" algn="l">
                        <a:spcBef>
                          <a:spcPts val="0"/>
                        </a:spcBef>
                        <a:spcAft>
                          <a:spcPts val="0"/>
                        </a:spcAft>
                        <a:buNone/>
                      </a:pPr>
                      <a:r>
                        <a:rPr lang="en-CA"/>
                        <a:t>Did they learn a new tool, language, or software or create an original tool? Were they innovated in their overall analysis?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CA">
                          <a:solidFill>
                            <a:schemeClr val="dk1"/>
                          </a:solidFill>
                        </a:rPr>
                        <a:t>1 to 4, low to high</a:t>
                      </a:r>
                      <a:endParaRPr/>
                    </a:p>
                  </a:txBody>
                  <a:tcPr marT="91425" marB="91425" marR="91425" marL="91425"/>
                </a:tc>
              </a:tr>
              <a:tr h="556175">
                <a:tc>
                  <a:txBody>
                    <a:bodyPr/>
                    <a:lstStyle/>
                    <a:p>
                      <a:pPr indent="0" lvl="0" marL="0" rtl="0" algn="l">
                        <a:spcBef>
                          <a:spcPts val="0"/>
                        </a:spcBef>
                        <a:spcAft>
                          <a:spcPts val="0"/>
                        </a:spcAft>
                        <a:buNone/>
                      </a:pPr>
                      <a:r>
                        <a:rPr i="1" lang="en-CA"/>
                        <a:t>Vision</a:t>
                      </a:r>
                      <a:endParaRPr i="1"/>
                    </a:p>
                  </a:txBody>
                  <a:tcPr marT="91425" marB="91425" marR="91425" marL="91425"/>
                </a:tc>
                <a:tc>
                  <a:txBody>
                    <a:bodyPr/>
                    <a:lstStyle/>
                    <a:p>
                      <a:pPr indent="0" lvl="0" marL="0" rtl="0" algn="l">
                        <a:spcBef>
                          <a:spcPts val="0"/>
                        </a:spcBef>
                        <a:spcAft>
                          <a:spcPts val="0"/>
                        </a:spcAft>
                        <a:buNone/>
                      </a:pPr>
                      <a:r>
                        <a:rPr lang="en-CA"/>
                        <a:t>Do they have a clear vision of next steps: ways to bring these ideas to life or questions for further analysis?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CA">
                          <a:solidFill>
                            <a:schemeClr val="dk1"/>
                          </a:solidFill>
                        </a:rPr>
                        <a:t>1 to 4, low to high</a:t>
                      </a:r>
                      <a:endParaRPr/>
                    </a:p>
                  </a:txBody>
                  <a:tcPr marT="91425" marB="91425" marR="91425" marL="91425"/>
                </a:tc>
              </a:tr>
              <a:tr h="588425">
                <a:tc>
                  <a:txBody>
                    <a:bodyPr/>
                    <a:lstStyle/>
                    <a:p>
                      <a:pPr indent="0" lvl="0" marL="0" rtl="0" algn="l">
                        <a:spcBef>
                          <a:spcPts val="0"/>
                        </a:spcBef>
                        <a:spcAft>
                          <a:spcPts val="0"/>
                        </a:spcAft>
                        <a:buNone/>
                      </a:pPr>
                      <a:r>
                        <a:rPr i="1" lang="en-CA"/>
                        <a:t>Time limit</a:t>
                      </a:r>
                      <a:endParaRPr i="1"/>
                    </a:p>
                  </a:txBody>
                  <a:tcPr marT="91425" marB="91425" marR="91425" marL="91425"/>
                </a:tc>
                <a:tc>
                  <a:txBody>
                    <a:bodyPr/>
                    <a:lstStyle/>
                    <a:p>
                      <a:pPr indent="0" lvl="0" marL="0" rtl="0" algn="l">
                        <a:spcBef>
                          <a:spcPts val="0"/>
                        </a:spcBef>
                        <a:spcAft>
                          <a:spcPts val="0"/>
                        </a:spcAft>
                        <a:buNone/>
                      </a:pPr>
                      <a:r>
                        <a:rPr lang="en-CA"/>
                        <a:t>Did they stay within the time limit?</a:t>
                      </a:r>
                      <a:endParaRPr/>
                    </a:p>
                  </a:txBody>
                  <a:tcPr marT="91425" marB="91425" marR="91425" marL="91425"/>
                </a:tc>
                <a:tc>
                  <a:txBody>
                    <a:bodyPr/>
                    <a:lstStyle/>
                    <a:p>
                      <a:pPr indent="0" lvl="0" marL="0" rtl="0" algn="ctr">
                        <a:spcBef>
                          <a:spcPts val="0"/>
                        </a:spcBef>
                        <a:spcAft>
                          <a:spcPts val="0"/>
                        </a:spcAft>
                        <a:buNone/>
                      </a:pPr>
                      <a:r>
                        <a:rPr lang="en-CA">
                          <a:solidFill>
                            <a:schemeClr val="dk1"/>
                          </a:solidFill>
                        </a:rPr>
                        <a:t>Over by 2 min = -2</a:t>
                      </a:r>
                      <a:endParaRPr>
                        <a:solidFill>
                          <a:schemeClr val="dk1"/>
                        </a:solidFill>
                      </a:endParaRPr>
                    </a:p>
                    <a:p>
                      <a:pPr indent="0" lvl="0" marL="0" rtl="0" algn="ctr">
                        <a:spcBef>
                          <a:spcPts val="0"/>
                        </a:spcBef>
                        <a:spcAft>
                          <a:spcPts val="0"/>
                        </a:spcAft>
                        <a:buNone/>
                      </a:pPr>
                      <a:r>
                        <a:rPr lang="en-CA">
                          <a:solidFill>
                            <a:schemeClr val="dk1"/>
                          </a:solidFill>
                        </a:rPr>
                        <a:t>Over by 5 min+ = -4</a:t>
                      </a:r>
                      <a:endParaRPr>
                        <a:solidFill>
                          <a:schemeClr val="dk1"/>
                        </a:solidFill>
                      </a:endParaRPr>
                    </a:p>
                  </a:txBody>
                  <a:tcPr marT="91425" marB="91425" marR="91425" marL="91425"/>
                </a:tc>
              </a:tr>
            </a:tbl>
          </a:graphicData>
        </a:graphic>
      </p:graphicFrame>
      <p:sp>
        <p:nvSpPr>
          <p:cNvPr id="294" name="Google Shape;294;p41"/>
          <p:cNvSpPr txBox="1"/>
          <p:nvPr/>
        </p:nvSpPr>
        <p:spPr>
          <a:xfrm>
            <a:off x="1272600" y="4397850"/>
            <a:ext cx="659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a:solidFill>
                  <a:schemeClr val="accent6"/>
                </a:solidFill>
              </a:rPr>
              <a:t>Sum score from each category and </a:t>
            </a:r>
            <a:endParaRPr>
              <a:solidFill>
                <a:schemeClr val="accent6"/>
              </a:solidFill>
            </a:endParaRPr>
          </a:p>
          <a:p>
            <a:pPr indent="0" lvl="0" marL="0" rtl="0" algn="ctr">
              <a:spcBef>
                <a:spcPts val="0"/>
              </a:spcBef>
              <a:spcAft>
                <a:spcPts val="0"/>
              </a:spcAft>
              <a:buNone/>
            </a:pPr>
            <a:r>
              <a:rPr lang="en-CA">
                <a:solidFill>
                  <a:schemeClr val="accent6"/>
                </a:solidFill>
              </a:rPr>
              <a:t>the</a:t>
            </a:r>
            <a:r>
              <a:rPr b="1" lang="en-CA">
                <a:solidFill>
                  <a:schemeClr val="accent6"/>
                </a:solidFill>
              </a:rPr>
              <a:t> HIGHEST SCORE WINS</a:t>
            </a:r>
            <a:r>
              <a:rPr b="1" lang="en-CA">
                <a:solidFill>
                  <a:schemeClr val="accent6"/>
                </a:solidFill>
              </a:rPr>
              <a:t> </a:t>
            </a:r>
            <a:r>
              <a:rPr lang="en-CA">
                <a:solidFill>
                  <a:schemeClr val="accent6"/>
                </a:solidFill>
              </a:rPr>
              <a:t>a certificate, a prize, and bragging rights</a:t>
            </a:r>
            <a:endParaRPr>
              <a:solidFill>
                <a:schemeClr val="accent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type="title"/>
          </p:nvPr>
        </p:nvSpPr>
        <p:spPr>
          <a:xfrm>
            <a:off x="228600" y="0"/>
            <a:ext cx="7833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3600">
                <a:solidFill>
                  <a:schemeClr val="accent6"/>
                </a:solidFill>
                <a:latin typeface="Roboto"/>
                <a:ea typeface="Roboto"/>
                <a:cs typeface="Roboto"/>
                <a:sym typeface="Roboto"/>
              </a:rPr>
              <a:t>#datathon</a:t>
            </a:r>
            <a:r>
              <a:rPr lang="en-CA" sz="3600">
                <a:latin typeface="Roboto"/>
                <a:ea typeface="Roboto"/>
                <a:cs typeface="Roboto"/>
                <a:sym typeface="Roboto"/>
              </a:rPr>
              <a:t> sponsor &amp; prize</a:t>
            </a:r>
            <a:endParaRPr sz="3600">
              <a:latin typeface="Roboto"/>
              <a:ea typeface="Roboto"/>
              <a:cs typeface="Roboto"/>
              <a:sym typeface="Roboto"/>
            </a:endParaRPr>
          </a:p>
        </p:txBody>
      </p:sp>
      <p:sp>
        <p:nvSpPr>
          <p:cNvPr id="300" name="Google Shape;300;p42"/>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pic>
        <p:nvPicPr>
          <p:cNvPr id="301" name="Google Shape;301;p42"/>
          <p:cNvPicPr preferRelativeResize="0"/>
          <p:nvPr/>
        </p:nvPicPr>
        <p:blipFill>
          <a:blip r:embed="rId3">
            <a:alphaModFix/>
          </a:blip>
          <a:stretch>
            <a:fillRect/>
          </a:stretch>
        </p:blipFill>
        <p:spPr>
          <a:xfrm>
            <a:off x="1721000" y="859250"/>
            <a:ext cx="4936375" cy="1871475"/>
          </a:xfrm>
          <a:prstGeom prst="rect">
            <a:avLst/>
          </a:prstGeom>
          <a:noFill/>
          <a:ln>
            <a:noFill/>
          </a:ln>
        </p:spPr>
      </p:pic>
      <p:pic>
        <p:nvPicPr>
          <p:cNvPr id="302" name="Google Shape;302;p42"/>
          <p:cNvPicPr preferRelativeResize="0"/>
          <p:nvPr/>
        </p:nvPicPr>
        <p:blipFill>
          <a:blip r:embed="rId4">
            <a:alphaModFix/>
          </a:blip>
          <a:stretch>
            <a:fillRect/>
          </a:stretch>
        </p:blipFill>
        <p:spPr>
          <a:xfrm>
            <a:off x="982650" y="2730725"/>
            <a:ext cx="2218025" cy="2218025"/>
          </a:xfrm>
          <a:prstGeom prst="rect">
            <a:avLst/>
          </a:prstGeom>
          <a:noFill/>
          <a:ln>
            <a:noFill/>
          </a:ln>
        </p:spPr>
      </p:pic>
      <p:pic>
        <p:nvPicPr>
          <p:cNvPr id="303" name="Google Shape;303;p42"/>
          <p:cNvPicPr preferRelativeResize="0"/>
          <p:nvPr/>
        </p:nvPicPr>
        <p:blipFill>
          <a:blip r:embed="rId5">
            <a:alphaModFix/>
          </a:blip>
          <a:stretch>
            <a:fillRect/>
          </a:stretch>
        </p:blipFill>
        <p:spPr>
          <a:xfrm>
            <a:off x="4830450" y="2834275"/>
            <a:ext cx="2466975" cy="184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3"/>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pic>
        <p:nvPicPr>
          <p:cNvPr id="309" name="Google Shape;309;p43"/>
          <p:cNvPicPr preferRelativeResize="0"/>
          <p:nvPr/>
        </p:nvPicPr>
        <p:blipFill rotWithShape="1">
          <a:blip r:embed="rId4">
            <a:alphaModFix/>
          </a:blip>
          <a:srcRect b="0" l="0" r="0" t="0"/>
          <a:stretch/>
        </p:blipFill>
        <p:spPr>
          <a:xfrm>
            <a:off x="2857408" y="192002"/>
            <a:ext cx="4996701" cy="1294242"/>
          </a:xfrm>
          <a:prstGeom prst="rect">
            <a:avLst/>
          </a:prstGeom>
          <a:noFill/>
          <a:ln>
            <a:noFill/>
          </a:ln>
        </p:spPr>
      </p:pic>
      <p:sp>
        <p:nvSpPr>
          <p:cNvPr id="310" name="Google Shape;310;p43"/>
          <p:cNvSpPr/>
          <p:nvPr/>
        </p:nvSpPr>
        <p:spPr>
          <a:xfrm>
            <a:off x="2857406" y="2076514"/>
            <a:ext cx="54378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CA" sz="3800">
                <a:solidFill>
                  <a:schemeClr val="accent6"/>
                </a:solidFill>
              </a:rPr>
              <a:t>Questions?</a:t>
            </a:r>
            <a:endParaRPr b="1" sz="3800">
              <a:solidFill>
                <a:schemeClr val="accent6"/>
              </a:solidFill>
            </a:endParaRPr>
          </a:p>
        </p:txBody>
      </p:sp>
      <p:sp>
        <p:nvSpPr>
          <p:cNvPr id="311" name="Google Shape;311;p43"/>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4"/>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pic>
        <p:nvPicPr>
          <p:cNvPr id="317" name="Google Shape;317;p44"/>
          <p:cNvPicPr preferRelativeResize="0"/>
          <p:nvPr/>
        </p:nvPicPr>
        <p:blipFill rotWithShape="1">
          <a:blip r:embed="rId4">
            <a:alphaModFix/>
          </a:blip>
          <a:srcRect b="0" l="0" r="0" t="0"/>
          <a:stretch/>
        </p:blipFill>
        <p:spPr>
          <a:xfrm>
            <a:off x="2857408" y="192002"/>
            <a:ext cx="4996701" cy="1294242"/>
          </a:xfrm>
          <a:prstGeom prst="rect">
            <a:avLst/>
          </a:prstGeom>
          <a:noFill/>
          <a:ln>
            <a:noFill/>
          </a:ln>
        </p:spPr>
      </p:pic>
      <p:sp>
        <p:nvSpPr>
          <p:cNvPr id="318" name="Google Shape;318;p44"/>
          <p:cNvSpPr/>
          <p:nvPr/>
        </p:nvSpPr>
        <p:spPr>
          <a:xfrm>
            <a:off x="2857406" y="2076514"/>
            <a:ext cx="54378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CA" sz="3800">
                <a:solidFill>
                  <a:schemeClr val="accent6"/>
                </a:solidFill>
              </a:rPr>
              <a:t>Business Problem</a:t>
            </a:r>
            <a:endParaRPr b="1" sz="3800">
              <a:solidFill>
                <a:schemeClr val="accent6"/>
              </a:solidFill>
            </a:endParaRPr>
          </a:p>
        </p:txBody>
      </p:sp>
      <p:sp>
        <p:nvSpPr>
          <p:cNvPr id="319" name="Google Shape;319;p44"/>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3600">
                <a:solidFill>
                  <a:schemeClr val="accent2"/>
                </a:solidFill>
              </a:rPr>
              <a:t>Business Problem</a:t>
            </a:r>
            <a:endParaRPr sz="3600">
              <a:solidFill>
                <a:schemeClr val="accent2"/>
              </a:solidFill>
            </a:endParaRPr>
          </a:p>
        </p:txBody>
      </p:sp>
      <p:sp>
        <p:nvSpPr>
          <p:cNvPr id="325" name="Google Shape;325;p45"/>
          <p:cNvSpPr txBox="1"/>
          <p:nvPr>
            <p:ph idx="1" type="body"/>
          </p:nvPr>
        </p:nvSpPr>
        <p:spPr>
          <a:xfrm>
            <a:off x="222525" y="1488450"/>
            <a:ext cx="8520600" cy="958500"/>
          </a:xfrm>
          <a:prstGeom prst="rect">
            <a:avLst/>
          </a:prstGeom>
        </p:spPr>
        <p:txBody>
          <a:bodyPr anchorCtr="0" anchor="t" bIns="91425" lIns="91425" spcFirstLastPara="1" rIns="91425" wrap="square" tIns="91425">
            <a:noAutofit/>
          </a:bodyPr>
          <a:lstStyle/>
          <a:p>
            <a:pPr indent="0" lvl="0" marL="0" rtl="0" algn="ctr">
              <a:lnSpc>
                <a:spcPct val="90000"/>
              </a:lnSpc>
              <a:spcBef>
                <a:spcPts val="1000"/>
              </a:spcBef>
              <a:spcAft>
                <a:spcPts val="0"/>
              </a:spcAft>
              <a:buClr>
                <a:schemeClr val="dk1"/>
              </a:buClr>
              <a:buSzPts val="3600"/>
              <a:buFont typeface="Arial"/>
              <a:buNone/>
            </a:pPr>
            <a:r>
              <a:rPr lang="en-CA" sz="3000">
                <a:latin typeface="Raleway"/>
                <a:ea typeface="Raleway"/>
                <a:cs typeface="Raleway"/>
                <a:sym typeface="Raleway"/>
              </a:rPr>
              <a:t>How can we increase engagement?</a:t>
            </a:r>
            <a:endParaRPr sz="3000">
              <a:latin typeface="Raleway"/>
              <a:ea typeface="Raleway"/>
              <a:cs typeface="Raleway"/>
              <a:sym typeface="Raleway"/>
            </a:endParaRPr>
          </a:p>
        </p:txBody>
      </p:sp>
      <p:sp>
        <p:nvSpPr>
          <p:cNvPr id="326" name="Google Shape;326;p45"/>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pic>
        <p:nvPicPr>
          <p:cNvPr id="327" name="Google Shape;327;p45"/>
          <p:cNvPicPr preferRelativeResize="0"/>
          <p:nvPr/>
        </p:nvPicPr>
        <p:blipFill>
          <a:blip r:embed="rId3">
            <a:alphaModFix/>
          </a:blip>
          <a:stretch>
            <a:fillRect/>
          </a:stretch>
        </p:blipFill>
        <p:spPr>
          <a:xfrm>
            <a:off x="1469650" y="2917675"/>
            <a:ext cx="5839432" cy="205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3600">
                <a:solidFill>
                  <a:schemeClr val="accent2"/>
                </a:solidFill>
              </a:rPr>
              <a:t>Questions to get you started</a:t>
            </a:r>
            <a:endParaRPr sz="3600">
              <a:solidFill>
                <a:schemeClr val="accent2"/>
              </a:solidFill>
            </a:endParaRPr>
          </a:p>
        </p:txBody>
      </p:sp>
      <p:sp>
        <p:nvSpPr>
          <p:cNvPr id="333" name="Google Shape;333;p46"/>
          <p:cNvSpPr txBox="1"/>
          <p:nvPr>
            <p:ph idx="1" type="body"/>
          </p:nvPr>
        </p:nvSpPr>
        <p:spPr>
          <a:xfrm>
            <a:off x="311700" y="1017725"/>
            <a:ext cx="8520600" cy="41259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chemeClr val="dk1"/>
              </a:buClr>
              <a:buSzPts val="1800"/>
              <a:buFont typeface="Raleway"/>
              <a:buAutoNum type="arabicPeriod"/>
            </a:pPr>
            <a:r>
              <a:rPr lang="en-CA">
                <a:latin typeface="Raleway"/>
                <a:ea typeface="Raleway"/>
                <a:cs typeface="Raleway"/>
                <a:sym typeface="Raleway"/>
              </a:rPr>
              <a:t>What are the common themes for posts that drive engagement ?</a:t>
            </a:r>
            <a:endParaRPr>
              <a:latin typeface="Raleway"/>
              <a:ea typeface="Raleway"/>
              <a:cs typeface="Raleway"/>
              <a:sym typeface="Raleway"/>
            </a:endParaRPr>
          </a:p>
          <a:p>
            <a:pPr indent="-342900" lvl="0" marL="457200" rtl="0" algn="l">
              <a:spcBef>
                <a:spcPts val="0"/>
              </a:spcBef>
              <a:spcAft>
                <a:spcPts val="0"/>
              </a:spcAft>
              <a:buClr>
                <a:schemeClr val="dk1"/>
              </a:buClr>
              <a:buSzPts val="1800"/>
              <a:buFont typeface="Raleway"/>
              <a:buAutoNum type="arabicPeriod"/>
            </a:pPr>
            <a:r>
              <a:rPr lang="en-CA">
                <a:latin typeface="Raleway"/>
                <a:ea typeface="Raleway"/>
                <a:cs typeface="Raleway"/>
                <a:sym typeface="Raleway"/>
              </a:rPr>
              <a:t>Which posts have the maximum engagement?</a:t>
            </a:r>
            <a:r>
              <a:rPr lang="en-CA">
                <a:latin typeface="Raleway"/>
                <a:ea typeface="Raleway"/>
                <a:cs typeface="Raleway"/>
                <a:sym typeface="Raleway"/>
              </a:rPr>
              <a:t> (likes, re-tweets, etc.)</a:t>
            </a:r>
            <a:endParaRPr>
              <a:latin typeface="Raleway"/>
              <a:ea typeface="Raleway"/>
              <a:cs typeface="Raleway"/>
              <a:sym typeface="Raleway"/>
            </a:endParaRPr>
          </a:p>
          <a:p>
            <a:pPr indent="-342900" lvl="0" marL="457200" rtl="0" algn="l">
              <a:spcBef>
                <a:spcPts val="0"/>
              </a:spcBef>
              <a:spcAft>
                <a:spcPts val="0"/>
              </a:spcAft>
              <a:buClr>
                <a:schemeClr val="dk1"/>
              </a:buClr>
              <a:buSzPts val="1800"/>
              <a:buFont typeface="Raleway"/>
              <a:buAutoNum type="arabicPeriod"/>
            </a:pPr>
            <a:r>
              <a:rPr lang="en-CA">
                <a:latin typeface="Raleway"/>
                <a:ea typeface="Raleway"/>
                <a:cs typeface="Raleway"/>
                <a:sym typeface="Raleway"/>
              </a:rPr>
              <a:t>Would a different engagement strategy be useful for different types of nonprofits? E.g. arts &amp; culture vs. social services</a:t>
            </a:r>
            <a:endParaRPr>
              <a:latin typeface="Raleway"/>
              <a:ea typeface="Raleway"/>
              <a:cs typeface="Raleway"/>
              <a:sym typeface="Raleway"/>
            </a:endParaRPr>
          </a:p>
          <a:p>
            <a:pPr indent="-342900" lvl="0" marL="457200" rtl="0" algn="l">
              <a:spcBef>
                <a:spcPts val="0"/>
              </a:spcBef>
              <a:spcAft>
                <a:spcPts val="0"/>
              </a:spcAft>
              <a:buClr>
                <a:schemeClr val="dk1"/>
              </a:buClr>
              <a:buSzPts val="1800"/>
              <a:buFont typeface="Raleway"/>
              <a:buAutoNum type="arabicPeriod"/>
            </a:pPr>
            <a:r>
              <a:rPr lang="en-CA">
                <a:latin typeface="Raleway"/>
                <a:ea typeface="Raleway"/>
                <a:cs typeface="Raleway"/>
                <a:sym typeface="Raleway"/>
              </a:rPr>
              <a:t>Does a certain time of day/week/month generate more engagement?</a:t>
            </a:r>
            <a:endParaRPr>
              <a:latin typeface="Raleway"/>
              <a:ea typeface="Raleway"/>
              <a:cs typeface="Raleway"/>
              <a:sym typeface="Raleway"/>
            </a:endParaRPr>
          </a:p>
          <a:p>
            <a:pPr indent="-342900" lvl="0" marL="457200" rtl="0" algn="l">
              <a:spcBef>
                <a:spcPts val="0"/>
              </a:spcBef>
              <a:spcAft>
                <a:spcPts val="0"/>
              </a:spcAft>
              <a:buClr>
                <a:schemeClr val="dk1"/>
              </a:buClr>
              <a:buSzPts val="1800"/>
              <a:buFont typeface="Raleway"/>
              <a:buAutoNum type="arabicPeriod"/>
            </a:pPr>
            <a:r>
              <a:rPr lang="en-CA">
                <a:latin typeface="Raleway"/>
                <a:ea typeface="Raleway"/>
                <a:cs typeface="Raleway"/>
                <a:sym typeface="Raleway"/>
              </a:rPr>
              <a:t>Does a certain type of post generate more engagement? E.g. a poll/call to action/question/etc.? Or the type of media (words/picture/video/etc.)?</a:t>
            </a:r>
            <a:endParaRPr>
              <a:latin typeface="Raleway"/>
              <a:ea typeface="Raleway"/>
              <a:cs typeface="Raleway"/>
              <a:sym typeface="Raleway"/>
            </a:endParaRPr>
          </a:p>
          <a:p>
            <a:pPr indent="-342900" lvl="0" marL="457200" rtl="0" algn="l">
              <a:spcBef>
                <a:spcPts val="0"/>
              </a:spcBef>
              <a:spcAft>
                <a:spcPts val="0"/>
              </a:spcAft>
              <a:buClr>
                <a:schemeClr val="dk1"/>
              </a:buClr>
              <a:buSzPts val="1800"/>
              <a:buFont typeface="Raleway"/>
              <a:buAutoNum type="arabicPeriod"/>
            </a:pPr>
            <a:r>
              <a:rPr lang="en-CA">
                <a:latin typeface="Raleway"/>
                <a:ea typeface="Raleway"/>
                <a:cs typeface="Raleway"/>
                <a:sym typeface="Raleway"/>
              </a:rPr>
              <a:t>Are there keywords or hashtags that drive more engagement, like free/new/ donate/help/volunteer/etc. ?</a:t>
            </a:r>
            <a:endParaRPr>
              <a:latin typeface="Raleway"/>
              <a:ea typeface="Raleway"/>
              <a:cs typeface="Raleway"/>
              <a:sym typeface="Raleway"/>
            </a:endParaRPr>
          </a:p>
          <a:p>
            <a:pPr indent="-342900" lvl="0" marL="457200" rtl="0" algn="l">
              <a:spcBef>
                <a:spcPts val="0"/>
              </a:spcBef>
              <a:spcAft>
                <a:spcPts val="0"/>
              </a:spcAft>
              <a:buClr>
                <a:schemeClr val="dk1"/>
              </a:buClr>
              <a:buSzPts val="1800"/>
              <a:buFont typeface="Raleway"/>
              <a:buAutoNum type="arabicPeriod"/>
            </a:pPr>
            <a:r>
              <a:rPr lang="en-CA">
                <a:latin typeface="Raleway"/>
                <a:ea typeface="Raleway"/>
                <a:cs typeface="Raleway"/>
                <a:sym typeface="Raleway"/>
              </a:rPr>
              <a:t>Does the sentiment of the post have an impact on engagement?</a:t>
            </a:r>
            <a:endParaRPr>
              <a:latin typeface="Raleway"/>
              <a:ea typeface="Raleway"/>
              <a:cs typeface="Raleway"/>
              <a:sym typeface="Raleway"/>
            </a:endParaRPr>
          </a:p>
          <a:p>
            <a:pPr indent="0" lvl="0" marL="0" rtl="0" algn="l">
              <a:lnSpc>
                <a:spcPct val="115000"/>
              </a:lnSpc>
              <a:spcBef>
                <a:spcPts val="1200"/>
              </a:spcBef>
              <a:spcAft>
                <a:spcPts val="0"/>
              </a:spcAft>
              <a:buNone/>
            </a:pPr>
            <a:r>
              <a:t/>
            </a:r>
            <a:endParaRPr>
              <a:solidFill>
                <a:srgbClr val="434343"/>
              </a:solidFill>
              <a:latin typeface="Raleway"/>
              <a:ea typeface="Raleway"/>
              <a:cs typeface="Raleway"/>
              <a:sym typeface="Raleway"/>
            </a:endParaRPr>
          </a:p>
        </p:txBody>
      </p:sp>
      <p:sp>
        <p:nvSpPr>
          <p:cNvPr id="334" name="Google Shape;334;p46"/>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7"/>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sp>
        <p:nvSpPr>
          <p:cNvPr id="340" name="Google Shape;340;p47"/>
          <p:cNvSpPr/>
          <p:nvPr/>
        </p:nvSpPr>
        <p:spPr>
          <a:xfrm>
            <a:off x="2893700" y="1570601"/>
            <a:ext cx="5437800" cy="223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CA" sz="6000">
                <a:solidFill>
                  <a:srgbClr val="A5A5A5"/>
                </a:solidFill>
                <a:latin typeface="Raleway"/>
                <a:ea typeface="Raleway"/>
                <a:cs typeface="Raleway"/>
                <a:sym typeface="Raleway"/>
              </a:rPr>
              <a:t>Dataset</a:t>
            </a:r>
            <a:endParaRPr b="1" sz="6000">
              <a:solidFill>
                <a:srgbClr val="A5A5A5"/>
              </a:solidFill>
              <a:latin typeface="Raleway"/>
              <a:ea typeface="Raleway"/>
              <a:cs typeface="Raleway"/>
              <a:sym typeface="Raleway"/>
            </a:endParaRPr>
          </a:p>
          <a:p>
            <a:pPr indent="0" lvl="0" marL="0" marR="0" rtl="0" algn="l">
              <a:lnSpc>
                <a:spcPct val="100000"/>
              </a:lnSpc>
              <a:spcBef>
                <a:spcPts val="0"/>
              </a:spcBef>
              <a:spcAft>
                <a:spcPts val="0"/>
              </a:spcAft>
              <a:buNone/>
            </a:pPr>
            <a:r>
              <a:rPr b="1" lang="en-CA" sz="6000">
                <a:solidFill>
                  <a:srgbClr val="A5A5A5"/>
                </a:solidFill>
                <a:latin typeface="Raleway"/>
                <a:ea typeface="Raleway"/>
                <a:cs typeface="Raleway"/>
                <a:sym typeface="Raleway"/>
              </a:rPr>
              <a:t>Overview</a:t>
            </a:r>
            <a:endParaRPr b="1" sz="6000">
              <a:solidFill>
                <a:srgbClr val="A5A5A5"/>
              </a:solidFill>
              <a:latin typeface="Raleway"/>
              <a:ea typeface="Raleway"/>
              <a:cs typeface="Raleway"/>
              <a:sym typeface="Raleway"/>
            </a:endParaRPr>
          </a:p>
        </p:txBody>
      </p:sp>
      <p:sp>
        <p:nvSpPr>
          <p:cNvPr id="341" name="Google Shape;341;p47"/>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0"/>
          <p:cNvSpPr txBox="1"/>
          <p:nvPr>
            <p:ph type="title"/>
          </p:nvPr>
        </p:nvSpPr>
        <p:spPr>
          <a:xfrm>
            <a:off x="228600" y="0"/>
            <a:ext cx="5028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3600">
                <a:solidFill>
                  <a:schemeClr val="accent6"/>
                </a:solidFill>
                <a:latin typeface="Roboto"/>
                <a:ea typeface="Roboto"/>
                <a:cs typeface="Roboto"/>
                <a:sym typeface="Roboto"/>
              </a:rPr>
              <a:t>#datathon</a:t>
            </a:r>
            <a:r>
              <a:rPr lang="en-CA" sz="3600">
                <a:latin typeface="Roboto"/>
                <a:ea typeface="Roboto"/>
                <a:cs typeface="Roboto"/>
                <a:sym typeface="Roboto"/>
              </a:rPr>
              <a:t> Agenda</a:t>
            </a:r>
            <a:endParaRPr sz="3600">
              <a:latin typeface="Roboto"/>
              <a:ea typeface="Roboto"/>
              <a:cs typeface="Roboto"/>
              <a:sym typeface="Roboto"/>
            </a:endParaRPr>
          </a:p>
        </p:txBody>
      </p:sp>
      <p:sp>
        <p:nvSpPr>
          <p:cNvPr id="143" name="Google Shape;143;p30"/>
          <p:cNvSpPr txBox="1"/>
          <p:nvPr/>
        </p:nvSpPr>
        <p:spPr>
          <a:xfrm>
            <a:off x="73825" y="1216125"/>
            <a:ext cx="8635200" cy="2447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Raleway"/>
              <a:buAutoNum type="arabicPeriod"/>
            </a:pPr>
            <a:r>
              <a:rPr lang="en-CA" sz="2100">
                <a:solidFill>
                  <a:schemeClr val="dk1"/>
                </a:solidFill>
                <a:latin typeface="Raleway"/>
                <a:ea typeface="Raleway"/>
                <a:cs typeface="Raleway"/>
                <a:sym typeface="Raleway"/>
              </a:rPr>
              <a:t>Overview of Data for Good - Waterloo</a:t>
            </a:r>
            <a:endParaRPr sz="2100">
              <a:solidFill>
                <a:schemeClr val="dk1"/>
              </a:solidFill>
              <a:latin typeface="Raleway"/>
              <a:ea typeface="Raleway"/>
              <a:cs typeface="Raleway"/>
              <a:sym typeface="Raleway"/>
            </a:endParaRPr>
          </a:p>
          <a:p>
            <a:pPr indent="0" lvl="0" marL="457200" rtl="0" algn="l">
              <a:spcBef>
                <a:spcPts val="0"/>
              </a:spcBef>
              <a:spcAft>
                <a:spcPts val="0"/>
              </a:spcAft>
              <a:buNone/>
            </a:pPr>
            <a:r>
              <a:t/>
            </a:r>
            <a:endParaRPr sz="2100">
              <a:solidFill>
                <a:schemeClr val="dk1"/>
              </a:solidFill>
              <a:latin typeface="Raleway"/>
              <a:ea typeface="Raleway"/>
              <a:cs typeface="Raleway"/>
              <a:sym typeface="Raleway"/>
            </a:endParaRPr>
          </a:p>
          <a:p>
            <a:pPr indent="-361950" lvl="0" marL="457200" rtl="0" algn="l">
              <a:spcBef>
                <a:spcPts val="0"/>
              </a:spcBef>
              <a:spcAft>
                <a:spcPts val="0"/>
              </a:spcAft>
              <a:buClr>
                <a:schemeClr val="dk1"/>
              </a:buClr>
              <a:buSzPts val="2100"/>
              <a:buFont typeface="Raleway"/>
              <a:buAutoNum type="arabicPeriod"/>
            </a:pPr>
            <a:r>
              <a:rPr lang="en-CA" sz="2100">
                <a:solidFill>
                  <a:schemeClr val="dk1"/>
                </a:solidFill>
                <a:latin typeface="Raleway"/>
                <a:ea typeface="Raleway"/>
                <a:cs typeface="Raleway"/>
                <a:sym typeface="Raleway"/>
              </a:rPr>
              <a:t>What to expect at a Datathon</a:t>
            </a:r>
            <a:endParaRPr sz="2100">
              <a:solidFill>
                <a:schemeClr val="dk1"/>
              </a:solidFill>
              <a:latin typeface="Raleway"/>
              <a:ea typeface="Raleway"/>
              <a:cs typeface="Raleway"/>
              <a:sym typeface="Raleway"/>
            </a:endParaRPr>
          </a:p>
          <a:p>
            <a:pPr indent="0" lvl="0" marL="457200" rtl="0" algn="l">
              <a:spcBef>
                <a:spcPts val="0"/>
              </a:spcBef>
              <a:spcAft>
                <a:spcPts val="0"/>
              </a:spcAft>
              <a:buNone/>
            </a:pPr>
            <a:r>
              <a:t/>
            </a:r>
            <a:endParaRPr sz="2100">
              <a:solidFill>
                <a:schemeClr val="dk1"/>
              </a:solidFill>
              <a:latin typeface="Raleway"/>
              <a:ea typeface="Raleway"/>
              <a:cs typeface="Raleway"/>
              <a:sym typeface="Raleway"/>
            </a:endParaRPr>
          </a:p>
          <a:p>
            <a:pPr indent="-361950" lvl="0" marL="457200" rtl="0" algn="l">
              <a:spcBef>
                <a:spcPts val="0"/>
              </a:spcBef>
              <a:spcAft>
                <a:spcPts val="0"/>
              </a:spcAft>
              <a:buClr>
                <a:schemeClr val="dk1"/>
              </a:buClr>
              <a:buSzPts val="2100"/>
              <a:buFont typeface="Raleway"/>
              <a:buAutoNum type="arabicPeriod"/>
            </a:pPr>
            <a:r>
              <a:rPr lang="en-CA" sz="2100">
                <a:solidFill>
                  <a:schemeClr val="dk1"/>
                </a:solidFill>
                <a:latin typeface="Raleway"/>
                <a:ea typeface="Raleway"/>
                <a:cs typeface="Raleway"/>
                <a:sym typeface="Raleway"/>
              </a:rPr>
              <a:t>Business problem</a:t>
            </a:r>
            <a:endParaRPr sz="2100">
              <a:solidFill>
                <a:schemeClr val="dk1"/>
              </a:solidFill>
              <a:latin typeface="Raleway"/>
              <a:ea typeface="Raleway"/>
              <a:cs typeface="Raleway"/>
              <a:sym typeface="Raleway"/>
            </a:endParaRPr>
          </a:p>
          <a:p>
            <a:pPr indent="0" lvl="0" marL="457200" rtl="0" algn="l">
              <a:spcBef>
                <a:spcPts val="0"/>
              </a:spcBef>
              <a:spcAft>
                <a:spcPts val="0"/>
              </a:spcAft>
              <a:buNone/>
            </a:pPr>
            <a:r>
              <a:t/>
            </a:r>
            <a:endParaRPr sz="2100">
              <a:solidFill>
                <a:schemeClr val="dk1"/>
              </a:solidFill>
              <a:latin typeface="Raleway"/>
              <a:ea typeface="Raleway"/>
              <a:cs typeface="Raleway"/>
              <a:sym typeface="Raleway"/>
            </a:endParaRPr>
          </a:p>
          <a:p>
            <a:pPr indent="-361950" lvl="0" marL="457200" rtl="0" algn="l">
              <a:spcBef>
                <a:spcPts val="0"/>
              </a:spcBef>
              <a:spcAft>
                <a:spcPts val="0"/>
              </a:spcAft>
              <a:buClr>
                <a:schemeClr val="dk1"/>
              </a:buClr>
              <a:buSzPts val="2100"/>
              <a:buFont typeface="Raleway"/>
              <a:buAutoNum type="arabicPeriod"/>
            </a:pPr>
            <a:r>
              <a:rPr lang="en-CA" sz="2100">
                <a:solidFill>
                  <a:schemeClr val="dk1"/>
                </a:solidFill>
                <a:latin typeface="Raleway"/>
                <a:ea typeface="Raleway"/>
                <a:cs typeface="Raleway"/>
                <a:sym typeface="Raleway"/>
              </a:rPr>
              <a:t>Overview of the data</a:t>
            </a:r>
            <a:endParaRPr sz="2100">
              <a:solidFill>
                <a:schemeClr val="dk1"/>
              </a:solidFill>
              <a:latin typeface="Raleway"/>
              <a:ea typeface="Raleway"/>
              <a:cs typeface="Raleway"/>
              <a:sym typeface="Raleway"/>
            </a:endParaRPr>
          </a:p>
        </p:txBody>
      </p:sp>
      <p:sp>
        <p:nvSpPr>
          <p:cNvPr id="144" name="Google Shape;144;p30"/>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ph type="title"/>
          </p:nvPr>
        </p:nvSpPr>
        <p:spPr>
          <a:xfrm>
            <a:off x="311700" y="281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3600">
                <a:solidFill>
                  <a:schemeClr val="accent2"/>
                </a:solidFill>
              </a:rPr>
              <a:t>Data Overview</a:t>
            </a:r>
            <a:endParaRPr/>
          </a:p>
        </p:txBody>
      </p:sp>
      <p:sp>
        <p:nvSpPr>
          <p:cNvPr id="347" name="Google Shape;347;p48"/>
          <p:cNvSpPr txBox="1"/>
          <p:nvPr>
            <p:ph idx="1" type="body"/>
          </p:nvPr>
        </p:nvSpPr>
        <p:spPr>
          <a:xfrm>
            <a:off x="273900" y="854075"/>
            <a:ext cx="8596200" cy="406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CA" sz="2400">
                <a:solidFill>
                  <a:srgbClr val="434343"/>
                </a:solidFill>
              </a:rPr>
              <a:t>TWEET DATA</a:t>
            </a:r>
            <a:endParaRPr b="1" sz="2400">
              <a:solidFill>
                <a:srgbClr val="434343"/>
              </a:solidFill>
            </a:endParaRPr>
          </a:p>
          <a:p>
            <a:pPr indent="0" lvl="0" marL="0" rtl="0" algn="l">
              <a:lnSpc>
                <a:spcPct val="115000"/>
              </a:lnSpc>
              <a:spcBef>
                <a:spcPts val="0"/>
              </a:spcBef>
              <a:spcAft>
                <a:spcPts val="0"/>
              </a:spcAft>
              <a:buNone/>
            </a:pPr>
            <a:r>
              <a:rPr b="1" lang="en-CA" sz="2100">
                <a:solidFill>
                  <a:srgbClr val="434343"/>
                </a:solidFill>
              </a:rPr>
              <a:t>Data </a:t>
            </a:r>
            <a:r>
              <a:rPr b="1" lang="en-CA" sz="2100">
                <a:solidFill>
                  <a:srgbClr val="434343"/>
                </a:solidFill>
              </a:rPr>
              <a:t>Structure &amp; Scope</a:t>
            </a:r>
            <a:endParaRPr b="1" sz="21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The list of organizations were provided by the Volunteer Action Centre in KW</a:t>
            </a:r>
            <a:endParaRPr sz="16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Each row is a unique tweet and each column is a variable described below</a:t>
            </a:r>
            <a:endParaRPr sz="16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This dataset  has </a:t>
            </a:r>
            <a:r>
              <a:rPr lang="en-CA" sz="1600"/>
              <a:t>184,743 </a:t>
            </a:r>
            <a:r>
              <a:rPr lang="en-CA" sz="1600">
                <a:solidFill>
                  <a:srgbClr val="434343"/>
                </a:solidFill>
              </a:rPr>
              <a:t>records</a:t>
            </a:r>
            <a:endParaRPr sz="16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Tweets from Jan 2010 - Jun 2021, 10,000 most recent tweets</a:t>
            </a:r>
            <a:endParaRPr sz="1600">
              <a:solidFill>
                <a:srgbClr val="434343"/>
              </a:solidFill>
            </a:endParaRPr>
          </a:p>
          <a:p>
            <a:pPr indent="0" lvl="0" marL="0" rtl="0" algn="l">
              <a:lnSpc>
                <a:spcPct val="115000"/>
              </a:lnSpc>
              <a:spcBef>
                <a:spcPts val="0"/>
              </a:spcBef>
              <a:spcAft>
                <a:spcPts val="0"/>
              </a:spcAft>
              <a:buNone/>
            </a:pPr>
            <a:r>
              <a:rPr b="1" lang="en-CA" sz="2100">
                <a:solidFill>
                  <a:srgbClr val="434343"/>
                </a:solidFill>
              </a:rPr>
              <a:t>Data Dictionary</a:t>
            </a:r>
            <a:endParaRPr b="1" sz="21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tweet_id (int64): Unique ID for each tweet</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user_id (int64): ID of the user, unique of each user</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Created_at (str): UTC timestamp when the tweet was created</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Screen_name (str): Screen name or alias that the user identifies with</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Text (str): The actual UTF-8 text of the status update</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Urls (str): string of a list of urls present in the tweet</a:t>
            </a:r>
            <a:endParaRPr sz="1600">
              <a:solidFill>
                <a:srgbClr val="FF0000"/>
              </a:solidFill>
            </a:endParaRPr>
          </a:p>
        </p:txBody>
      </p:sp>
      <p:sp>
        <p:nvSpPr>
          <p:cNvPr id="348" name="Google Shape;348;p48"/>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3600">
                <a:solidFill>
                  <a:schemeClr val="accent2"/>
                </a:solidFill>
              </a:rPr>
              <a:t>Data Overview</a:t>
            </a:r>
            <a:endParaRPr/>
          </a:p>
        </p:txBody>
      </p:sp>
      <p:sp>
        <p:nvSpPr>
          <p:cNvPr id="354" name="Google Shape;354;p49"/>
          <p:cNvSpPr txBox="1"/>
          <p:nvPr>
            <p:ph idx="1" type="body"/>
          </p:nvPr>
        </p:nvSpPr>
        <p:spPr>
          <a:xfrm>
            <a:off x="273900" y="729425"/>
            <a:ext cx="8596200" cy="434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CA" sz="2400">
                <a:solidFill>
                  <a:srgbClr val="434343"/>
                </a:solidFill>
              </a:rPr>
              <a:t>TWEET DATA</a:t>
            </a:r>
            <a:endParaRPr b="1" sz="2400">
              <a:solidFill>
                <a:srgbClr val="434343"/>
              </a:solidFill>
            </a:endParaRPr>
          </a:p>
          <a:p>
            <a:pPr indent="0" lvl="0" marL="0" rtl="0" algn="l">
              <a:lnSpc>
                <a:spcPct val="115000"/>
              </a:lnSpc>
              <a:spcBef>
                <a:spcPts val="0"/>
              </a:spcBef>
              <a:spcAft>
                <a:spcPts val="0"/>
              </a:spcAft>
              <a:buNone/>
            </a:pPr>
            <a:r>
              <a:rPr b="1" lang="en-CA" sz="2100">
                <a:solidFill>
                  <a:srgbClr val="434343"/>
                </a:solidFill>
              </a:rPr>
              <a:t>Data Dictionary Continued</a:t>
            </a:r>
            <a:endParaRPr b="1" sz="21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Favorite_count (int64): # of likes the tweet has</a:t>
            </a:r>
            <a:endParaRPr sz="16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Retweet_count (int64): # of retweets the tweet has</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URL (str): expanded urls in the tweets</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Hashtags (str): list of hashtags in the tweet</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Has_media (bool): True if tweet has media, false otherwise</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is_quote (bool): True if the tweet is a quote tweet, false otherwise</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Is_reply (bool): True if the tweet is a reply, false otherwise</a:t>
            </a:r>
            <a:endParaRPr sz="16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Is_retweet : if the tweet is a retweet</a:t>
            </a:r>
            <a:endParaRPr sz="16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Organization Name (str): Name of the organization</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Text_clean: Text with most of the emojis, end whitespace, and punctuation removed</a:t>
            </a:r>
            <a:endParaRPr sz="1600">
              <a:solidFill>
                <a:srgbClr val="FF0000"/>
              </a:solidFill>
            </a:endParaRPr>
          </a:p>
        </p:txBody>
      </p:sp>
      <p:sp>
        <p:nvSpPr>
          <p:cNvPr id="355" name="Google Shape;355;p49"/>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3600">
                <a:solidFill>
                  <a:schemeClr val="accent2"/>
                </a:solidFill>
              </a:rPr>
              <a:t>Data Overview</a:t>
            </a:r>
            <a:endParaRPr/>
          </a:p>
        </p:txBody>
      </p:sp>
      <p:sp>
        <p:nvSpPr>
          <p:cNvPr id="361" name="Google Shape;361;p50"/>
          <p:cNvSpPr txBox="1"/>
          <p:nvPr>
            <p:ph idx="1" type="body"/>
          </p:nvPr>
        </p:nvSpPr>
        <p:spPr>
          <a:xfrm>
            <a:off x="253650" y="468050"/>
            <a:ext cx="8636700" cy="457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CA" sz="2400">
                <a:solidFill>
                  <a:srgbClr val="434343"/>
                </a:solidFill>
              </a:rPr>
              <a:t>ORGANIZATION PROFILE</a:t>
            </a:r>
            <a:endParaRPr b="1" sz="2400">
              <a:solidFill>
                <a:srgbClr val="434343"/>
              </a:solidFill>
            </a:endParaRPr>
          </a:p>
          <a:p>
            <a:pPr indent="0" lvl="0" marL="0" rtl="0" algn="l">
              <a:spcBef>
                <a:spcPts val="0"/>
              </a:spcBef>
              <a:spcAft>
                <a:spcPts val="0"/>
              </a:spcAft>
              <a:buNone/>
            </a:pPr>
            <a:r>
              <a:rPr b="1" lang="en-CA" sz="2100">
                <a:solidFill>
                  <a:srgbClr val="434343"/>
                </a:solidFill>
              </a:rPr>
              <a:t>Data Structure</a:t>
            </a:r>
            <a:endParaRPr b="1" sz="21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The list of organizations and categorization was provided by the Volunteer Action Centre </a:t>
            </a:r>
            <a:endParaRPr sz="16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Each row is a unique non-profit organization and each column is described below</a:t>
            </a:r>
            <a:endParaRPr sz="16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This dataset has 86 records</a:t>
            </a:r>
            <a:endParaRPr sz="1600">
              <a:solidFill>
                <a:srgbClr val="434343"/>
              </a:solidFill>
            </a:endParaRPr>
          </a:p>
          <a:p>
            <a:pPr indent="-330200" lvl="0" marL="457200" rtl="0" algn="l">
              <a:spcBef>
                <a:spcPts val="0"/>
              </a:spcBef>
              <a:spcAft>
                <a:spcPts val="0"/>
              </a:spcAft>
              <a:buClr>
                <a:srgbClr val="434343"/>
              </a:buClr>
              <a:buSzPts val="1600"/>
              <a:buChar char="●"/>
            </a:pPr>
            <a:r>
              <a:rPr lang="en-CA" sz="1600">
                <a:solidFill>
                  <a:srgbClr val="434343"/>
                </a:solidFill>
              </a:rPr>
              <a:t>The organization can be linked to the Tweet dataset using the Screen_name</a:t>
            </a:r>
            <a:endParaRPr sz="1600">
              <a:solidFill>
                <a:srgbClr val="434343"/>
              </a:solidFill>
            </a:endParaRPr>
          </a:p>
          <a:p>
            <a:pPr indent="0" lvl="0" marL="0" rtl="0" algn="l">
              <a:lnSpc>
                <a:spcPct val="115000"/>
              </a:lnSpc>
              <a:spcBef>
                <a:spcPts val="0"/>
              </a:spcBef>
              <a:spcAft>
                <a:spcPts val="0"/>
              </a:spcAft>
              <a:buNone/>
            </a:pPr>
            <a:r>
              <a:rPr b="1" lang="en-CA" sz="2100">
                <a:solidFill>
                  <a:srgbClr val="434343"/>
                </a:solidFill>
              </a:rPr>
              <a:t>Data Dictionary</a:t>
            </a:r>
            <a:endParaRPr b="1" sz="21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Organization_name (str): Name of the organization</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Twitter_Handle (str): Twitter handle of organization</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Screen_name (str): Twitter handle without ‘@’</a:t>
            </a:r>
            <a:endParaRPr sz="1600">
              <a:solidFill>
                <a:srgbClr val="434343"/>
              </a:solidFill>
            </a:endParaRPr>
          </a:p>
          <a:p>
            <a:pPr indent="-330200" lvl="0" marL="457200" rtl="0" algn="l">
              <a:lnSpc>
                <a:spcPct val="115000"/>
              </a:lnSpc>
              <a:spcBef>
                <a:spcPts val="0"/>
              </a:spcBef>
              <a:spcAft>
                <a:spcPts val="0"/>
              </a:spcAft>
              <a:buClr>
                <a:srgbClr val="434343"/>
              </a:buClr>
              <a:buSzPts val="1600"/>
              <a:buChar char="●"/>
            </a:pPr>
            <a:r>
              <a:rPr lang="en-CA" sz="1600">
                <a:solidFill>
                  <a:srgbClr val="434343"/>
                </a:solidFill>
              </a:rPr>
              <a:t>Agency_category (str): Cause linked to the organization, e.g., Arts, Culture and Heritage, Disabilities, etc.</a:t>
            </a:r>
            <a:endParaRPr sz="1600">
              <a:solidFill>
                <a:srgbClr val="434343"/>
              </a:solidFill>
            </a:endParaRPr>
          </a:p>
          <a:p>
            <a:pPr indent="-330200" lvl="0" marL="457200" rtl="0" algn="l">
              <a:lnSpc>
                <a:spcPct val="115000"/>
              </a:lnSpc>
              <a:spcBef>
                <a:spcPts val="0"/>
              </a:spcBef>
              <a:spcAft>
                <a:spcPts val="0"/>
              </a:spcAft>
              <a:buClr>
                <a:srgbClr val="222222"/>
              </a:buClr>
              <a:buSzPts val="1600"/>
              <a:buChar char="●"/>
            </a:pPr>
            <a:r>
              <a:rPr lang="en-CA" sz="1600">
                <a:solidFill>
                  <a:srgbClr val="222222"/>
                </a:solidFill>
              </a:rPr>
              <a:t>Followers_count (int64) : # of followers when Tweets were extracted</a:t>
            </a:r>
            <a:endParaRPr sz="1600">
              <a:solidFill>
                <a:srgbClr val="222222"/>
              </a:solidFill>
            </a:endParaRPr>
          </a:p>
          <a:p>
            <a:pPr indent="-330200" lvl="0" marL="457200" rtl="0" algn="l">
              <a:lnSpc>
                <a:spcPct val="115000"/>
              </a:lnSpc>
              <a:spcBef>
                <a:spcPts val="0"/>
              </a:spcBef>
              <a:spcAft>
                <a:spcPts val="0"/>
              </a:spcAft>
              <a:buClr>
                <a:srgbClr val="222222"/>
              </a:buClr>
              <a:buSzPts val="1600"/>
              <a:buChar char="●"/>
            </a:pPr>
            <a:r>
              <a:rPr lang="en-CA" sz="1600">
                <a:solidFill>
                  <a:srgbClr val="222222"/>
                </a:solidFill>
              </a:rPr>
              <a:t>Friends_count (int64): # of friends when Tweets were extracted</a:t>
            </a:r>
            <a:endParaRPr sz="1600">
              <a:solidFill>
                <a:srgbClr val="222222"/>
              </a:solidFill>
            </a:endParaRPr>
          </a:p>
          <a:p>
            <a:pPr indent="-330200" lvl="0" marL="457200" rtl="0" algn="l">
              <a:lnSpc>
                <a:spcPct val="115000"/>
              </a:lnSpc>
              <a:spcBef>
                <a:spcPts val="0"/>
              </a:spcBef>
              <a:spcAft>
                <a:spcPts val="0"/>
              </a:spcAft>
              <a:buClr>
                <a:srgbClr val="222222"/>
              </a:buClr>
              <a:buSzPts val="1600"/>
              <a:buChar char="●"/>
            </a:pPr>
            <a:r>
              <a:rPr lang="en-CA" sz="1600">
                <a:solidFill>
                  <a:srgbClr val="222222"/>
                </a:solidFill>
              </a:rPr>
              <a:t>Location (str): city, province of organization’s location</a:t>
            </a:r>
            <a:endParaRPr sz="1600">
              <a:solidFill>
                <a:srgbClr val="222222"/>
              </a:solidFill>
            </a:endParaRPr>
          </a:p>
        </p:txBody>
      </p:sp>
      <p:sp>
        <p:nvSpPr>
          <p:cNvPr id="362" name="Google Shape;362;p50"/>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ph idx="1" type="body"/>
          </p:nvPr>
        </p:nvSpPr>
        <p:spPr>
          <a:xfrm>
            <a:off x="311700" y="1152475"/>
            <a:ext cx="7965600" cy="37953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434343"/>
              </a:buClr>
              <a:buSzPts val="1700"/>
              <a:buChar char="●"/>
            </a:pPr>
            <a:r>
              <a:rPr lang="en-CA" sz="1700">
                <a:solidFill>
                  <a:srgbClr val="434343"/>
                </a:solidFill>
              </a:rPr>
              <a:t>We were not able to extract comments on Tweets or mentions of the Tweets on other user’s accounts</a:t>
            </a:r>
            <a:endParaRPr sz="1700">
              <a:solidFill>
                <a:srgbClr val="434343"/>
              </a:solidFill>
            </a:endParaRPr>
          </a:p>
          <a:p>
            <a:pPr indent="-336550" lvl="0" marL="457200" rtl="0" algn="l">
              <a:lnSpc>
                <a:spcPct val="100000"/>
              </a:lnSpc>
              <a:spcBef>
                <a:spcPts val="1000"/>
              </a:spcBef>
              <a:spcAft>
                <a:spcPts val="0"/>
              </a:spcAft>
              <a:buClr>
                <a:srgbClr val="434343"/>
              </a:buClr>
              <a:buSzPts val="1700"/>
              <a:buChar char="●"/>
            </a:pPr>
            <a:r>
              <a:rPr lang="en-CA" sz="1700">
                <a:solidFill>
                  <a:srgbClr val="434343"/>
                </a:solidFill>
              </a:rPr>
              <a:t>We don’t have the account details for the followers/users that engaged  </a:t>
            </a:r>
            <a:endParaRPr sz="1700">
              <a:solidFill>
                <a:srgbClr val="434343"/>
              </a:solidFill>
            </a:endParaRPr>
          </a:p>
          <a:p>
            <a:pPr indent="-336550" lvl="0" marL="457200" rtl="0" algn="l">
              <a:lnSpc>
                <a:spcPct val="100000"/>
              </a:lnSpc>
              <a:spcBef>
                <a:spcPts val="1000"/>
              </a:spcBef>
              <a:spcAft>
                <a:spcPts val="0"/>
              </a:spcAft>
              <a:buClr>
                <a:srgbClr val="434343"/>
              </a:buClr>
              <a:buSzPts val="1700"/>
              <a:buChar char="●"/>
            </a:pPr>
            <a:r>
              <a:rPr lang="en-CA" sz="1700">
                <a:solidFill>
                  <a:srgbClr val="434343"/>
                </a:solidFill>
              </a:rPr>
              <a:t>The time and date of the creation of a tweet is UTC, so it needs to be converted to EST/EDT for relevant analysis</a:t>
            </a:r>
            <a:endParaRPr sz="1700">
              <a:solidFill>
                <a:srgbClr val="434343"/>
              </a:solidFill>
            </a:endParaRPr>
          </a:p>
          <a:p>
            <a:pPr indent="-336550" lvl="0" marL="457200" rtl="0" algn="l">
              <a:lnSpc>
                <a:spcPct val="100000"/>
              </a:lnSpc>
              <a:spcBef>
                <a:spcPts val="1000"/>
              </a:spcBef>
              <a:spcAft>
                <a:spcPts val="0"/>
              </a:spcAft>
              <a:buClr>
                <a:srgbClr val="434343"/>
              </a:buClr>
              <a:buSzPts val="1700"/>
              <a:buChar char="●"/>
            </a:pPr>
            <a:r>
              <a:rPr lang="en-CA" sz="1700">
                <a:solidFill>
                  <a:srgbClr val="222222"/>
                </a:solidFill>
                <a:highlight>
                  <a:srgbClr val="FFFFFF"/>
                </a:highlight>
              </a:rPr>
              <a:t>Some re-tweet counts that are very high (e.g., 1 million+) because the tweet is actually a re-tweet from a very popular Twitter personality </a:t>
            </a:r>
            <a:endParaRPr sz="1700">
              <a:solidFill>
                <a:srgbClr val="222222"/>
              </a:solidFill>
              <a:highlight>
                <a:srgbClr val="FFFFFF"/>
              </a:highlight>
            </a:endParaRPr>
          </a:p>
          <a:p>
            <a:pPr indent="-336550" lvl="0" marL="457200" rtl="0" algn="l">
              <a:lnSpc>
                <a:spcPct val="100000"/>
              </a:lnSpc>
              <a:spcBef>
                <a:spcPts val="1000"/>
              </a:spcBef>
              <a:spcAft>
                <a:spcPts val="1000"/>
              </a:spcAft>
              <a:buClr>
                <a:srgbClr val="434343"/>
              </a:buClr>
              <a:buSzPts val="1700"/>
              <a:buChar char="●"/>
            </a:pPr>
            <a:r>
              <a:rPr lang="en-CA" sz="1700">
                <a:solidFill>
                  <a:srgbClr val="434343"/>
                </a:solidFill>
              </a:rPr>
              <a:t>The followers/friends count is the as of the data extraction date. Analysis cannot be performed to see the follower growth over time.</a:t>
            </a:r>
            <a:endParaRPr sz="1700">
              <a:solidFill>
                <a:srgbClr val="434343"/>
              </a:solidFill>
            </a:endParaRPr>
          </a:p>
        </p:txBody>
      </p:sp>
      <p:sp>
        <p:nvSpPr>
          <p:cNvPr id="368" name="Google Shape;368;p51"/>
          <p:cNvSpPr txBox="1"/>
          <p:nvPr>
            <p:ph type="title"/>
          </p:nvPr>
        </p:nvSpPr>
        <p:spPr>
          <a:xfrm>
            <a:off x="311700" y="445025"/>
            <a:ext cx="85206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CA" sz="3600">
                <a:solidFill>
                  <a:srgbClr val="8AC247"/>
                </a:solidFill>
              </a:rPr>
              <a:t>Known Data Limitations/Nuances</a:t>
            </a:r>
            <a:endParaRPr sz="3600">
              <a:solidFill>
                <a:srgbClr val="8AC247"/>
              </a:solidFill>
            </a:endParaRPr>
          </a:p>
        </p:txBody>
      </p:sp>
      <p:sp>
        <p:nvSpPr>
          <p:cNvPr id="369" name="Google Shape;369;p51"/>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2"/>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pic>
        <p:nvPicPr>
          <p:cNvPr id="375" name="Google Shape;375;p52"/>
          <p:cNvPicPr preferRelativeResize="0"/>
          <p:nvPr/>
        </p:nvPicPr>
        <p:blipFill rotWithShape="1">
          <a:blip r:embed="rId4">
            <a:alphaModFix/>
          </a:blip>
          <a:srcRect b="0" l="0" r="0" t="0"/>
          <a:stretch/>
        </p:blipFill>
        <p:spPr>
          <a:xfrm>
            <a:off x="2857408" y="192002"/>
            <a:ext cx="4996701" cy="1294242"/>
          </a:xfrm>
          <a:prstGeom prst="rect">
            <a:avLst/>
          </a:prstGeom>
          <a:noFill/>
          <a:ln>
            <a:noFill/>
          </a:ln>
        </p:spPr>
      </p:pic>
      <p:sp>
        <p:nvSpPr>
          <p:cNvPr id="376" name="Google Shape;376;p52"/>
          <p:cNvSpPr/>
          <p:nvPr/>
        </p:nvSpPr>
        <p:spPr>
          <a:xfrm>
            <a:off x="2857406" y="2076514"/>
            <a:ext cx="54378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CA" sz="3800">
                <a:solidFill>
                  <a:schemeClr val="accent6"/>
                </a:solidFill>
              </a:rPr>
              <a:t>Questions?</a:t>
            </a:r>
            <a:endParaRPr b="1" sz="3800">
              <a:solidFill>
                <a:schemeClr val="accent6"/>
              </a:solidFill>
            </a:endParaRPr>
          </a:p>
        </p:txBody>
      </p:sp>
      <p:sp>
        <p:nvSpPr>
          <p:cNvPr id="377" name="Google Shape;377;p52"/>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3600"/>
              <a:t>Let’s Look at the Data!</a:t>
            </a:r>
            <a:endParaRPr sz="3600"/>
          </a:p>
        </p:txBody>
      </p:sp>
      <p:sp>
        <p:nvSpPr>
          <p:cNvPr id="383" name="Google Shape;383;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p>
          <a:p>
            <a:pPr indent="0" lvl="0" marL="0" marR="0" rtl="0" algn="ctr">
              <a:lnSpc>
                <a:spcPct val="115000"/>
              </a:lnSpc>
              <a:spcBef>
                <a:spcPts val="0"/>
              </a:spcBef>
              <a:spcAft>
                <a:spcPts val="0"/>
              </a:spcAft>
              <a:buNone/>
            </a:pPr>
            <a:r>
              <a:rPr b="1" lang="en-CA" sz="2400">
                <a:solidFill>
                  <a:srgbClr val="999999"/>
                </a:solidFill>
              </a:rPr>
              <a:t>Google drive link</a:t>
            </a:r>
            <a:endParaRPr b="1" sz="2400">
              <a:solidFill>
                <a:srgbClr val="999999"/>
              </a:solidFill>
            </a:endParaRPr>
          </a:p>
          <a:p>
            <a:pPr indent="0" lvl="0" marL="0" marR="0" rtl="0" algn="ctr">
              <a:lnSpc>
                <a:spcPct val="115000"/>
              </a:lnSpc>
              <a:spcBef>
                <a:spcPts val="0"/>
              </a:spcBef>
              <a:spcAft>
                <a:spcPts val="0"/>
              </a:spcAft>
              <a:buNone/>
            </a:pPr>
            <a:r>
              <a:t/>
            </a:r>
            <a:endParaRPr sz="2400">
              <a:solidFill>
                <a:srgbClr val="999999"/>
              </a:solidFill>
            </a:endParaRPr>
          </a:p>
          <a:p>
            <a:pPr indent="0" lvl="0" marL="0" marR="0" rtl="0" algn="ctr">
              <a:lnSpc>
                <a:spcPct val="115000"/>
              </a:lnSpc>
              <a:spcBef>
                <a:spcPts val="0"/>
              </a:spcBef>
              <a:spcAft>
                <a:spcPts val="0"/>
              </a:spcAft>
              <a:buNone/>
            </a:pPr>
            <a:r>
              <a:t/>
            </a:r>
            <a:endParaRPr sz="2400">
              <a:solidFill>
                <a:srgbClr val="999999"/>
              </a:solidFill>
            </a:endParaRPr>
          </a:p>
          <a:p>
            <a:pPr indent="0" lvl="0" marL="0" marR="0" rtl="0" algn="ctr">
              <a:lnSpc>
                <a:spcPct val="115000"/>
              </a:lnSpc>
              <a:spcBef>
                <a:spcPts val="0"/>
              </a:spcBef>
              <a:spcAft>
                <a:spcPts val="0"/>
              </a:spcAft>
              <a:buNone/>
            </a:pPr>
            <a:r>
              <a:t/>
            </a:r>
            <a:endParaRPr>
              <a:solidFill>
                <a:srgbClr val="999999"/>
              </a:solidFill>
            </a:endParaRPr>
          </a:p>
          <a:p>
            <a:pPr indent="0" lvl="0" marL="0" marR="0" rtl="0" algn="ctr">
              <a:lnSpc>
                <a:spcPct val="115000"/>
              </a:lnSpc>
              <a:spcBef>
                <a:spcPts val="0"/>
              </a:spcBef>
              <a:spcAft>
                <a:spcPts val="0"/>
              </a:spcAft>
              <a:buNone/>
            </a:pPr>
            <a:r>
              <a:rPr lang="en-CA" sz="2400">
                <a:solidFill>
                  <a:srgbClr val="999999"/>
                </a:solidFill>
              </a:rPr>
              <a:t>You will receive a link to the data and this presentation by </a:t>
            </a:r>
            <a:r>
              <a:rPr lang="en-CA" sz="2400">
                <a:solidFill>
                  <a:srgbClr val="999999"/>
                </a:solidFill>
              </a:rPr>
              <a:t>email</a:t>
            </a:r>
            <a:r>
              <a:rPr lang="en-CA" sz="2400">
                <a:solidFill>
                  <a:srgbClr val="999999"/>
                </a:solidFill>
              </a:rPr>
              <a:t> shortly!</a:t>
            </a:r>
            <a:endParaRPr sz="2400">
              <a:solidFill>
                <a:srgbClr val="999999"/>
              </a:solidFill>
            </a:endParaRPr>
          </a:p>
        </p:txBody>
      </p:sp>
      <p:sp>
        <p:nvSpPr>
          <p:cNvPr id="384" name="Google Shape;384;p53"/>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31"/>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pic>
        <p:nvPicPr>
          <p:cNvPr id="150" name="Google Shape;150;p31"/>
          <p:cNvPicPr preferRelativeResize="0"/>
          <p:nvPr/>
        </p:nvPicPr>
        <p:blipFill rotWithShape="1">
          <a:blip r:embed="rId4">
            <a:alphaModFix/>
          </a:blip>
          <a:srcRect b="0" l="0" r="0" t="0"/>
          <a:stretch/>
        </p:blipFill>
        <p:spPr>
          <a:xfrm>
            <a:off x="2857408" y="192002"/>
            <a:ext cx="4996701" cy="1294242"/>
          </a:xfrm>
          <a:prstGeom prst="rect">
            <a:avLst/>
          </a:prstGeom>
          <a:noFill/>
          <a:ln>
            <a:noFill/>
          </a:ln>
        </p:spPr>
      </p:pic>
      <p:sp>
        <p:nvSpPr>
          <p:cNvPr id="151" name="Google Shape;151;p31"/>
          <p:cNvSpPr/>
          <p:nvPr/>
        </p:nvSpPr>
        <p:spPr>
          <a:xfrm>
            <a:off x="2857406" y="2076514"/>
            <a:ext cx="54378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CA" sz="3800">
                <a:solidFill>
                  <a:schemeClr val="accent6"/>
                </a:solidFill>
              </a:rPr>
              <a:t>What is dataforgood?</a:t>
            </a:r>
            <a:endParaRPr b="1" sz="3800">
              <a:solidFill>
                <a:schemeClr val="accent6"/>
              </a:solidFill>
            </a:endParaRPr>
          </a:p>
        </p:txBody>
      </p:sp>
      <p:sp>
        <p:nvSpPr>
          <p:cNvPr id="152" name="Google Shape;152;p31"/>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32"/>
          <p:cNvPicPr preferRelativeResize="0"/>
          <p:nvPr/>
        </p:nvPicPr>
        <p:blipFill>
          <a:blip r:embed="rId3">
            <a:alphaModFix/>
          </a:blip>
          <a:stretch>
            <a:fillRect/>
          </a:stretch>
        </p:blipFill>
        <p:spPr>
          <a:xfrm>
            <a:off x="-76200" y="0"/>
            <a:ext cx="9334350" cy="5143500"/>
          </a:xfrm>
          <a:prstGeom prst="rect">
            <a:avLst/>
          </a:prstGeom>
          <a:noFill/>
          <a:ln>
            <a:noFill/>
          </a:ln>
        </p:spPr>
      </p:pic>
      <p:sp>
        <p:nvSpPr>
          <p:cNvPr id="159" name="Google Shape;159;p32"/>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CA" sz="3600">
                <a:solidFill>
                  <a:schemeClr val="accent2"/>
                </a:solidFill>
                <a:latin typeface="Raleway"/>
                <a:ea typeface="Raleway"/>
                <a:cs typeface="Raleway"/>
                <a:sym typeface="Raleway"/>
              </a:rPr>
              <a:t>The Waterloo Region Team</a:t>
            </a:r>
            <a:endParaRPr b="1" sz="3600">
              <a:solidFill>
                <a:schemeClr val="accent2"/>
              </a:solidFill>
              <a:latin typeface="Raleway"/>
              <a:ea typeface="Raleway"/>
              <a:cs typeface="Raleway"/>
              <a:sym typeface="Raleway"/>
            </a:endParaRPr>
          </a:p>
        </p:txBody>
      </p:sp>
      <p:pic>
        <p:nvPicPr>
          <p:cNvPr id="165" name="Google Shape;165;p33"/>
          <p:cNvPicPr preferRelativeResize="0"/>
          <p:nvPr/>
        </p:nvPicPr>
        <p:blipFill>
          <a:blip r:embed="rId3">
            <a:alphaModFix/>
          </a:blip>
          <a:stretch>
            <a:fillRect/>
          </a:stretch>
        </p:blipFill>
        <p:spPr>
          <a:xfrm>
            <a:off x="581500" y="1207975"/>
            <a:ext cx="1406900" cy="1392896"/>
          </a:xfrm>
          <a:prstGeom prst="rect">
            <a:avLst/>
          </a:prstGeom>
          <a:noFill/>
          <a:ln>
            <a:noFill/>
          </a:ln>
        </p:spPr>
      </p:pic>
      <p:sp>
        <p:nvSpPr>
          <p:cNvPr id="166" name="Google Shape;166;p33"/>
          <p:cNvSpPr txBox="1"/>
          <p:nvPr/>
        </p:nvSpPr>
        <p:spPr>
          <a:xfrm>
            <a:off x="2418475" y="1221100"/>
            <a:ext cx="1872600" cy="12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a:t>Nadia Novikova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CA"/>
              <a:t>Client Acquisition &amp; Partnership Lead</a:t>
            </a:r>
            <a:endParaRPr/>
          </a:p>
        </p:txBody>
      </p:sp>
      <p:sp>
        <p:nvSpPr>
          <p:cNvPr id="167" name="Google Shape;167;p33"/>
          <p:cNvSpPr txBox="1"/>
          <p:nvPr/>
        </p:nvSpPr>
        <p:spPr>
          <a:xfrm>
            <a:off x="4305438" y="3138225"/>
            <a:ext cx="1941300" cy="11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a:t>Melissa Kristensen</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CA"/>
              <a:t>Operations Lead</a:t>
            </a:r>
            <a:endParaRPr/>
          </a:p>
        </p:txBody>
      </p:sp>
      <p:sp>
        <p:nvSpPr>
          <p:cNvPr id="168" name="Google Shape;168;p33"/>
          <p:cNvSpPr txBox="1"/>
          <p:nvPr/>
        </p:nvSpPr>
        <p:spPr>
          <a:xfrm>
            <a:off x="6948450" y="1272700"/>
            <a:ext cx="1826400" cy="11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a:t>Jeffrey Baer</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Leadership Team Advisor</a:t>
            </a:r>
            <a:endParaRPr/>
          </a:p>
        </p:txBody>
      </p:sp>
      <p:pic>
        <p:nvPicPr>
          <p:cNvPr id="169" name="Google Shape;169;p33"/>
          <p:cNvPicPr preferRelativeResize="0"/>
          <p:nvPr/>
        </p:nvPicPr>
        <p:blipFill>
          <a:blip r:embed="rId4">
            <a:alphaModFix/>
          </a:blip>
          <a:stretch>
            <a:fillRect/>
          </a:stretch>
        </p:blipFill>
        <p:spPr>
          <a:xfrm>
            <a:off x="2898525" y="3138225"/>
            <a:ext cx="1406900" cy="1406900"/>
          </a:xfrm>
          <a:prstGeom prst="rect">
            <a:avLst/>
          </a:prstGeom>
          <a:noFill/>
          <a:ln>
            <a:noFill/>
          </a:ln>
        </p:spPr>
      </p:pic>
      <p:pic>
        <p:nvPicPr>
          <p:cNvPr id="170" name="Google Shape;170;p33"/>
          <p:cNvPicPr preferRelativeResize="0"/>
          <p:nvPr/>
        </p:nvPicPr>
        <p:blipFill>
          <a:blip r:embed="rId5">
            <a:alphaModFix/>
          </a:blip>
          <a:stretch>
            <a:fillRect/>
          </a:stretch>
        </p:blipFill>
        <p:spPr>
          <a:xfrm>
            <a:off x="4961394" y="1270476"/>
            <a:ext cx="1781756" cy="1392900"/>
          </a:xfrm>
          <a:prstGeom prst="rect">
            <a:avLst/>
          </a:prstGeom>
          <a:noFill/>
          <a:ln>
            <a:noFill/>
          </a:ln>
        </p:spPr>
      </p:pic>
      <p:sp>
        <p:nvSpPr>
          <p:cNvPr id="171" name="Google Shape;171;p33"/>
          <p:cNvSpPr txBox="1"/>
          <p:nvPr>
            <p:ph idx="12" type="sldNum"/>
          </p:nvPr>
        </p:nvSpPr>
        <p:spPr>
          <a:xfrm>
            <a:off x="8527313"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
        <p:nvSpPr>
          <p:cNvPr id="172" name="Google Shape;172;p33"/>
          <p:cNvSpPr txBox="1"/>
          <p:nvPr/>
        </p:nvSpPr>
        <p:spPr>
          <a:xfrm>
            <a:off x="1605625" y="3138225"/>
            <a:ext cx="1941300" cy="11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a:t>Minita Dabhi</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CA"/>
              <a:t>Social Media Coordinator</a:t>
            </a:r>
            <a:endParaRPr/>
          </a:p>
        </p:txBody>
      </p:sp>
      <p:pic>
        <p:nvPicPr>
          <p:cNvPr id="173" name="Google Shape;173;p33"/>
          <p:cNvPicPr preferRelativeResize="0"/>
          <p:nvPr/>
        </p:nvPicPr>
        <p:blipFill rotWithShape="1">
          <a:blip r:embed="rId6">
            <a:alphaModFix/>
          </a:blip>
          <a:srcRect b="20407" l="23080" r="17171" t="16177"/>
          <a:stretch/>
        </p:blipFill>
        <p:spPr>
          <a:xfrm>
            <a:off x="-1114" y="3114625"/>
            <a:ext cx="1606762" cy="1137300"/>
          </a:xfrm>
          <a:prstGeom prst="rect">
            <a:avLst/>
          </a:prstGeom>
          <a:noFill/>
          <a:ln>
            <a:noFill/>
          </a:ln>
        </p:spPr>
      </p:pic>
      <p:pic>
        <p:nvPicPr>
          <p:cNvPr id="174" name="Google Shape;174;p33"/>
          <p:cNvPicPr preferRelativeResize="0"/>
          <p:nvPr/>
        </p:nvPicPr>
        <p:blipFill>
          <a:blip r:embed="rId7">
            <a:alphaModFix/>
          </a:blip>
          <a:stretch>
            <a:fillRect/>
          </a:stretch>
        </p:blipFill>
        <p:spPr>
          <a:xfrm>
            <a:off x="6131413" y="3038300"/>
            <a:ext cx="1406900" cy="1406900"/>
          </a:xfrm>
          <a:prstGeom prst="rect">
            <a:avLst/>
          </a:prstGeom>
          <a:noFill/>
          <a:ln>
            <a:noFill/>
          </a:ln>
        </p:spPr>
      </p:pic>
      <p:sp>
        <p:nvSpPr>
          <p:cNvPr id="175" name="Google Shape;175;p33"/>
          <p:cNvSpPr txBox="1"/>
          <p:nvPr/>
        </p:nvSpPr>
        <p:spPr>
          <a:xfrm>
            <a:off x="7538313" y="3038300"/>
            <a:ext cx="1606800" cy="11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CA"/>
              <a:t>Sasha Fay</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CA"/>
              <a:t>Communications</a:t>
            </a:r>
            <a:endParaRPr/>
          </a:p>
          <a:p>
            <a:pPr indent="0" lvl="0" marL="0" rtl="0" algn="l">
              <a:spcBef>
                <a:spcPts val="0"/>
              </a:spcBef>
              <a:spcAft>
                <a:spcPts val="0"/>
              </a:spcAft>
              <a:buNone/>
            </a:pPr>
            <a:r>
              <a:rPr lang="en-CA"/>
              <a:t>Lead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
        <p:nvSpPr>
          <p:cNvPr id="181" name="Google Shape;181;p34"/>
          <p:cNvSpPr txBox="1"/>
          <p:nvPr>
            <p:ph type="title"/>
          </p:nvPr>
        </p:nvSpPr>
        <p:spPr>
          <a:xfrm>
            <a:off x="117000" y="345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CA" sz="3600">
                <a:solidFill>
                  <a:schemeClr val="accent2"/>
                </a:solidFill>
                <a:latin typeface="Raleway"/>
                <a:ea typeface="Raleway"/>
                <a:cs typeface="Raleway"/>
                <a:sym typeface="Raleway"/>
              </a:rPr>
              <a:t>Data Ambassadors</a:t>
            </a:r>
            <a:endParaRPr b="1" sz="3600">
              <a:solidFill>
                <a:schemeClr val="accent2"/>
              </a:solidFill>
              <a:latin typeface="Raleway"/>
              <a:ea typeface="Raleway"/>
              <a:cs typeface="Raleway"/>
              <a:sym typeface="Raleway"/>
            </a:endParaRPr>
          </a:p>
        </p:txBody>
      </p:sp>
      <p:pic>
        <p:nvPicPr>
          <p:cNvPr id="182" name="Google Shape;182;p34"/>
          <p:cNvPicPr preferRelativeResize="0"/>
          <p:nvPr/>
        </p:nvPicPr>
        <p:blipFill rotWithShape="1">
          <a:blip r:embed="rId3">
            <a:alphaModFix/>
          </a:blip>
          <a:srcRect b="149" l="0" r="0" t="139"/>
          <a:stretch/>
        </p:blipFill>
        <p:spPr>
          <a:xfrm>
            <a:off x="4918725" y="1148925"/>
            <a:ext cx="2194500" cy="2116500"/>
          </a:xfrm>
          <a:prstGeom prst="ellipse">
            <a:avLst/>
          </a:prstGeom>
          <a:noFill/>
          <a:ln>
            <a:noFill/>
          </a:ln>
        </p:spPr>
      </p:pic>
      <p:sp>
        <p:nvSpPr>
          <p:cNvPr id="183" name="Google Shape;183;p34"/>
          <p:cNvSpPr txBox="1"/>
          <p:nvPr/>
        </p:nvSpPr>
        <p:spPr>
          <a:xfrm>
            <a:off x="4286250" y="3265425"/>
            <a:ext cx="3611400" cy="14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CA" sz="1700">
                <a:latin typeface="Quattrocento Sans"/>
                <a:ea typeface="Quattrocento Sans"/>
                <a:cs typeface="Quattrocento Sans"/>
                <a:sym typeface="Quattrocento Sans"/>
              </a:rPr>
              <a:t>Sepehr Sepehri</a:t>
            </a:r>
            <a:endParaRPr b="1" sz="1700">
              <a:latin typeface="Quattrocento Sans"/>
              <a:ea typeface="Quattrocento Sans"/>
              <a:cs typeface="Quattrocento Sans"/>
              <a:sym typeface="Quattrocento Sans"/>
            </a:endParaRPr>
          </a:p>
          <a:p>
            <a:pPr indent="0" lvl="0" marL="0" rtl="0" algn="ctr">
              <a:spcBef>
                <a:spcPts val="0"/>
              </a:spcBef>
              <a:spcAft>
                <a:spcPts val="0"/>
              </a:spcAft>
              <a:buNone/>
            </a:pPr>
            <a:r>
              <a:rPr lang="en-CA" sz="1500">
                <a:latin typeface="Quattrocento Sans"/>
                <a:ea typeface="Quattrocento Sans"/>
                <a:cs typeface="Quattrocento Sans"/>
                <a:sym typeface="Quattrocento Sans"/>
              </a:rPr>
              <a:t>Data Engineer at Gensquared</a:t>
            </a:r>
            <a:endParaRPr sz="1500">
              <a:latin typeface="Quattrocento Sans"/>
              <a:ea typeface="Quattrocento Sans"/>
              <a:cs typeface="Quattrocento Sans"/>
              <a:sym typeface="Quattrocento Sans"/>
            </a:endParaRPr>
          </a:p>
          <a:p>
            <a:pPr indent="0" lvl="0" marL="0" rtl="0" algn="ctr">
              <a:spcBef>
                <a:spcPts val="0"/>
              </a:spcBef>
              <a:spcAft>
                <a:spcPts val="0"/>
              </a:spcAft>
              <a:buNone/>
            </a:pPr>
            <a:r>
              <a:rPr lang="en-CA" sz="1300" u="sng">
                <a:solidFill>
                  <a:srgbClr val="1155CC"/>
                </a:solidFill>
                <a:latin typeface="Quattrocento Sans"/>
                <a:ea typeface="Quattrocento Sans"/>
                <a:cs typeface="Quattrocento Sans"/>
                <a:sym typeface="Quattrocento Sans"/>
                <a:hlinkClick r:id="rId4">
                  <a:extLst>
                    <a:ext uri="{A12FA001-AC4F-418D-AE19-62706E023703}">
                      <ahyp:hlinkClr val="tx"/>
                    </a:ext>
                  </a:extLst>
                </a:hlinkClick>
              </a:rPr>
              <a:t>https://www.linkedin.com/in/sepehr-sepehri/</a:t>
            </a:r>
            <a:r>
              <a:rPr lang="en-CA" sz="1300">
                <a:latin typeface="Quattrocento Sans"/>
                <a:ea typeface="Quattrocento Sans"/>
                <a:cs typeface="Quattrocento Sans"/>
                <a:sym typeface="Quattrocento Sans"/>
              </a:rPr>
              <a:t> </a:t>
            </a:r>
            <a:endParaRPr sz="1300">
              <a:latin typeface="Quattrocento Sans"/>
              <a:ea typeface="Quattrocento Sans"/>
              <a:cs typeface="Quattrocento Sans"/>
              <a:sym typeface="Quattrocento Sans"/>
            </a:endParaRPr>
          </a:p>
        </p:txBody>
      </p:sp>
      <p:sp>
        <p:nvSpPr>
          <p:cNvPr id="184" name="Google Shape;184;p34"/>
          <p:cNvSpPr txBox="1"/>
          <p:nvPr/>
        </p:nvSpPr>
        <p:spPr>
          <a:xfrm>
            <a:off x="498950" y="3417825"/>
            <a:ext cx="3611400" cy="14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CA" sz="1700">
                <a:latin typeface="Quattrocento Sans"/>
                <a:ea typeface="Quattrocento Sans"/>
                <a:cs typeface="Quattrocento Sans"/>
                <a:sym typeface="Quattrocento Sans"/>
              </a:rPr>
              <a:t>Khush Bhavsar</a:t>
            </a:r>
            <a:endParaRPr b="1" sz="1700">
              <a:latin typeface="Quattrocento Sans"/>
              <a:ea typeface="Quattrocento Sans"/>
              <a:cs typeface="Quattrocento Sans"/>
              <a:sym typeface="Quattrocento Sans"/>
            </a:endParaRPr>
          </a:p>
          <a:p>
            <a:pPr indent="0" lvl="0" marL="0" rtl="0" algn="ctr">
              <a:spcBef>
                <a:spcPts val="0"/>
              </a:spcBef>
              <a:spcAft>
                <a:spcPts val="0"/>
              </a:spcAft>
              <a:buNone/>
            </a:pPr>
            <a:r>
              <a:rPr lang="en-CA" sz="1500">
                <a:solidFill>
                  <a:schemeClr val="dk1"/>
                </a:solidFill>
                <a:highlight>
                  <a:srgbClr val="FFFFFF"/>
                </a:highlight>
                <a:latin typeface="Quattrocento Sans"/>
                <a:ea typeface="Quattrocento Sans"/>
                <a:cs typeface="Quattrocento Sans"/>
                <a:sym typeface="Quattrocento Sans"/>
              </a:rPr>
              <a:t>Undergraduate Research Assistant at Institute for Quantum Computing</a:t>
            </a:r>
            <a:endParaRPr sz="1500">
              <a:solidFill>
                <a:schemeClr val="dk1"/>
              </a:solidFill>
              <a:highlight>
                <a:srgbClr val="FFFFFF"/>
              </a:highlight>
              <a:latin typeface="Quattrocento Sans"/>
              <a:ea typeface="Quattrocento Sans"/>
              <a:cs typeface="Quattrocento Sans"/>
              <a:sym typeface="Quattrocento Sans"/>
            </a:endParaRPr>
          </a:p>
          <a:p>
            <a:pPr indent="0" lvl="0" marL="0" rtl="0" algn="ctr">
              <a:spcBef>
                <a:spcPts val="0"/>
              </a:spcBef>
              <a:spcAft>
                <a:spcPts val="0"/>
              </a:spcAft>
              <a:buNone/>
            </a:pPr>
            <a:r>
              <a:rPr lang="en-CA" sz="1200" u="sng">
                <a:solidFill>
                  <a:schemeClr val="hlink"/>
                </a:solidFill>
                <a:highlight>
                  <a:srgbClr val="FFFFFF"/>
                </a:highlight>
                <a:latin typeface="Roboto"/>
                <a:ea typeface="Roboto"/>
                <a:cs typeface="Roboto"/>
                <a:sym typeface="Roboto"/>
                <a:hlinkClick r:id="rId5"/>
              </a:rPr>
              <a:t>https://www.linkedin.com/in/khush-bhavsar/</a:t>
            </a:r>
            <a:endParaRPr sz="1200">
              <a:solidFill>
                <a:schemeClr val="dk1"/>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sz="1200">
              <a:solidFill>
                <a:schemeClr val="dk1"/>
              </a:solidFill>
              <a:highlight>
                <a:srgbClr val="FFFFFF"/>
              </a:highlight>
              <a:latin typeface="Roboto"/>
              <a:ea typeface="Roboto"/>
              <a:cs typeface="Roboto"/>
              <a:sym typeface="Roboto"/>
            </a:endParaRPr>
          </a:p>
        </p:txBody>
      </p:sp>
      <p:pic>
        <p:nvPicPr>
          <p:cNvPr id="185" name="Google Shape;185;p34"/>
          <p:cNvPicPr preferRelativeResize="0"/>
          <p:nvPr/>
        </p:nvPicPr>
        <p:blipFill>
          <a:blip r:embed="rId6">
            <a:alphaModFix/>
          </a:blip>
          <a:stretch>
            <a:fillRect/>
          </a:stretch>
        </p:blipFill>
        <p:spPr>
          <a:xfrm>
            <a:off x="1192050" y="1360425"/>
            <a:ext cx="1905000" cy="190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228600" y="0"/>
            <a:ext cx="87258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3600">
                <a:latin typeface="Roboto"/>
                <a:ea typeface="Roboto"/>
                <a:cs typeface="Roboto"/>
                <a:sym typeface="Roboto"/>
              </a:rPr>
              <a:t>Don’t forget to follow us!</a:t>
            </a:r>
            <a:endParaRPr sz="3600">
              <a:latin typeface="Roboto"/>
              <a:ea typeface="Roboto"/>
              <a:cs typeface="Roboto"/>
              <a:sym typeface="Roboto"/>
            </a:endParaRPr>
          </a:p>
        </p:txBody>
      </p:sp>
      <p:sp>
        <p:nvSpPr>
          <p:cNvPr id="191" name="Google Shape;191;p35"/>
          <p:cNvSpPr txBox="1"/>
          <p:nvPr/>
        </p:nvSpPr>
        <p:spPr>
          <a:xfrm>
            <a:off x="120875" y="724650"/>
            <a:ext cx="8635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dk1"/>
              </a:solidFill>
              <a:latin typeface="Raleway"/>
              <a:ea typeface="Raleway"/>
              <a:cs typeface="Raleway"/>
              <a:sym typeface="Raleway"/>
            </a:endParaRPr>
          </a:p>
        </p:txBody>
      </p:sp>
      <p:sp>
        <p:nvSpPr>
          <p:cNvPr id="192" name="Google Shape;192;p35"/>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
        <p:nvSpPr>
          <p:cNvPr id="193" name="Google Shape;193;p35"/>
          <p:cNvSpPr txBox="1"/>
          <p:nvPr/>
        </p:nvSpPr>
        <p:spPr>
          <a:xfrm>
            <a:off x="2689338" y="1568125"/>
            <a:ext cx="5771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600"/>
              <a:t>@</a:t>
            </a:r>
            <a:r>
              <a:rPr lang="en-CA" sz="2600"/>
              <a:t>dataforgoodwr</a:t>
            </a:r>
            <a:endParaRPr sz="2600"/>
          </a:p>
        </p:txBody>
      </p:sp>
      <p:pic>
        <p:nvPicPr>
          <p:cNvPr id="194" name="Google Shape;194;p35"/>
          <p:cNvPicPr preferRelativeResize="0"/>
          <p:nvPr/>
        </p:nvPicPr>
        <p:blipFill>
          <a:blip r:embed="rId3">
            <a:alphaModFix/>
          </a:blip>
          <a:stretch>
            <a:fillRect/>
          </a:stretch>
        </p:blipFill>
        <p:spPr>
          <a:xfrm>
            <a:off x="722563" y="1084050"/>
            <a:ext cx="1729625" cy="1632450"/>
          </a:xfrm>
          <a:prstGeom prst="rect">
            <a:avLst/>
          </a:prstGeom>
          <a:noFill/>
          <a:ln>
            <a:noFill/>
          </a:ln>
        </p:spPr>
      </p:pic>
      <p:pic>
        <p:nvPicPr>
          <p:cNvPr id="195" name="Google Shape;195;p35"/>
          <p:cNvPicPr preferRelativeResize="0"/>
          <p:nvPr/>
        </p:nvPicPr>
        <p:blipFill>
          <a:blip r:embed="rId4">
            <a:alphaModFix/>
          </a:blip>
          <a:stretch>
            <a:fillRect/>
          </a:stretch>
        </p:blipFill>
        <p:spPr>
          <a:xfrm>
            <a:off x="722575" y="3044850"/>
            <a:ext cx="1805825" cy="1782571"/>
          </a:xfrm>
          <a:prstGeom prst="rect">
            <a:avLst/>
          </a:prstGeom>
          <a:noFill/>
          <a:ln>
            <a:noFill/>
          </a:ln>
        </p:spPr>
      </p:pic>
      <p:sp>
        <p:nvSpPr>
          <p:cNvPr id="196" name="Google Shape;196;p35"/>
          <p:cNvSpPr txBox="1"/>
          <p:nvPr/>
        </p:nvSpPr>
        <p:spPr>
          <a:xfrm>
            <a:off x="2933625" y="3558700"/>
            <a:ext cx="5771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600"/>
              <a:t>www.linkedin.com/company/data-for-good-waterloo-region/</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6"/>
          <p:cNvPicPr preferRelativeResize="0"/>
          <p:nvPr/>
        </p:nvPicPr>
        <p:blipFill rotWithShape="1">
          <a:blip r:embed="rId3">
            <a:alphaModFix/>
          </a:blip>
          <a:srcRect b="0" l="0" r="0" t="37003"/>
          <a:stretch/>
        </p:blipFill>
        <p:spPr>
          <a:xfrm>
            <a:off x="0" y="576160"/>
            <a:ext cx="2699332" cy="4118776"/>
          </a:xfrm>
          <a:prstGeom prst="rect">
            <a:avLst/>
          </a:prstGeom>
          <a:noFill/>
          <a:ln>
            <a:noFill/>
          </a:ln>
        </p:spPr>
      </p:pic>
      <p:pic>
        <p:nvPicPr>
          <p:cNvPr id="202" name="Google Shape;202;p36"/>
          <p:cNvPicPr preferRelativeResize="0"/>
          <p:nvPr/>
        </p:nvPicPr>
        <p:blipFill rotWithShape="1">
          <a:blip r:embed="rId4">
            <a:alphaModFix/>
          </a:blip>
          <a:srcRect b="0" l="0" r="0" t="0"/>
          <a:stretch/>
        </p:blipFill>
        <p:spPr>
          <a:xfrm>
            <a:off x="2857408" y="192002"/>
            <a:ext cx="4996701" cy="1294242"/>
          </a:xfrm>
          <a:prstGeom prst="rect">
            <a:avLst/>
          </a:prstGeom>
          <a:noFill/>
          <a:ln>
            <a:noFill/>
          </a:ln>
        </p:spPr>
      </p:pic>
      <p:sp>
        <p:nvSpPr>
          <p:cNvPr id="203" name="Google Shape;203;p36"/>
          <p:cNvSpPr/>
          <p:nvPr/>
        </p:nvSpPr>
        <p:spPr>
          <a:xfrm>
            <a:off x="2857406" y="2076514"/>
            <a:ext cx="54378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CA" sz="3800">
                <a:solidFill>
                  <a:schemeClr val="accent6"/>
                </a:solidFill>
              </a:rPr>
              <a:t>Introduction to</a:t>
            </a:r>
            <a:endParaRPr b="1" sz="3800">
              <a:solidFill>
                <a:schemeClr val="accent6"/>
              </a:solidFill>
            </a:endParaRPr>
          </a:p>
          <a:p>
            <a:pPr indent="0" lvl="0" marL="0" marR="0" rtl="0" algn="l">
              <a:lnSpc>
                <a:spcPct val="100000"/>
              </a:lnSpc>
              <a:spcBef>
                <a:spcPts val="0"/>
              </a:spcBef>
              <a:spcAft>
                <a:spcPts val="0"/>
              </a:spcAft>
              <a:buNone/>
            </a:pPr>
            <a:r>
              <a:rPr b="1" lang="en-CA" sz="3800">
                <a:solidFill>
                  <a:schemeClr val="accent6"/>
                </a:solidFill>
              </a:rPr>
              <a:t>#datathon</a:t>
            </a:r>
            <a:endParaRPr b="1" sz="3800">
              <a:solidFill>
                <a:schemeClr val="accent6"/>
              </a:solidFill>
            </a:endParaRPr>
          </a:p>
        </p:txBody>
      </p:sp>
      <p:sp>
        <p:nvSpPr>
          <p:cNvPr id="204" name="Google Shape;204;p36"/>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p:nvPr/>
        </p:nvSpPr>
        <p:spPr>
          <a:xfrm rot="-711236">
            <a:off x="6465750"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7"/>
          <p:cNvSpPr/>
          <p:nvPr/>
        </p:nvSpPr>
        <p:spPr>
          <a:xfrm flipH="1" rot="711236">
            <a:off x="5181012"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37"/>
          <p:cNvGrpSpPr/>
          <p:nvPr/>
        </p:nvGrpSpPr>
        <p:grpSpPr>
          <a:xfrm>
            <a:off x="5586175" y="2681483"/>
            <a:ext cx="1712700" cy="1372124"/>
            <a:chOff x="5796625" y="2541798"/>
            <a:chExt cx="1712700" cy="1230715"/>
          </a:xfrm>
        </p:grpSpPr>
        <p:sp>
          <p:nvSpPr>
            <p:cNvPr id="212" name="Google Shape;212;p37"/>
            <p:cNvSpPr/>
            <p:nvPr/>
          </p:nvSpPr>
          <p:spPr>
            <a:xfrm rot="-1789476">
              <a:off x="6572742" y="2571072"/>
              <a:ext cx="160451" cy="160451"/>
            </a:xfrm>
            <a:prstGeom prst="ellipse">
              <a:avLst/>
            </a:prstGeom>
            <a:solidFill>
              <a:srgbClr val="99999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13" name="Google Shape;213;p37"/>
            <p:cNvSpPr/>
            <p:nvPr/>
          </p:nvSpPr>
          <p:spPr>
            <a:xfrm>
              <a:off x="5796625" y="3069013"/>
              <a:ext cx="1712700" cy="703500"/>
            </a:xfrm>
            <a:prstGeom prst="roundRect">
              <a:avLst>
                <a:gd fmla="val 448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14" name="Google Shape;214;p37"/>
            <p:cNvSpPr txBox="1"/>
            <p:nvPr/>
          </p:nvSpPr>
          <p:spPr>
            <a:xfrm>
              <a:off x="5840875" y="3106213"/>
              <a:ext cx="1624200" cy="6246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CA" sz="1800">
                  <a:solidFill>
                    <a:srgbClr val="FFFFFF"/>
                  </a:solidFill>
                  <a:latin typeface="Roboto"/>
                  <a:ea typeface="Roboto"/>
                  <a:cs typeface="Roboto"/>
                  <a:sym typeface="Roboto"/>
                </a:rPr>
                <a:t>Follow </a:t>
              </a:r>
              <a:br>
                <a:rPr lang="en-CA" sz="1800">
                  <a:solidFill>
                    <a:srgbClr val="FFFFFF"/>
                  </a:solidFill>
                  <a:latin typeface="Roboto"/>
                  <a:ea typeface="Roboto"/>
                  <a:cs typeface="Roboto"/>
                  <a:sym typeface="Roboto"/>
                </a:rPr>
              </a:br>
              <a:r>
                <a:rPr lang="en-CA" sz="1800">
                  <a:solidFill>
                    <a:srgbClr val="FFFFFF"/>
                  </a:solidFill>
                  <a:latin typeface="Roboto"/>
                  <a:ea typeface="Roboto"/>
                  <a:cs typeface="Roboto"/>
                  <a:sym typeface="Roboto"/>
                </a:rPr>
                <a:t>Up</a:t>
              </a:r>
              <a:endParaRPr sz="1800">
                <a:solidFill>
                  <a:srgbClr val="FFFFFF"/>
                </a:solidFill>
              </a:endParaRPr>
            </a:p>
          </p:txBody>
        </p:sp>
        <p:sp>
          <p:nvSpPr>
            <p:cNvPr id="215" name="Google Shape;215;p37"/>
            <p:cNvSpPr/>
            <p:nvPr/>
          </p:nvSpPr>
          <p:spPr>
            <a:xfrm>
              <a:off x="6607975" y="3004364"/>
              <a:ext cx="90000" cy="675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sp>
        <p:nvSpPr>
          <p:cNvPr id="216" name="Google Shape;216;p37"/>
          <p:cNvSpPr/>
          <p:nvPr/>
        </p:nvSpPr>
        <p:spPr>
          <a:xfrm rot="-711236">
            <a:off x="3899938"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p:nvPr/>
        </p:nvSpPr>
        <p:spPr>
          <a:xfrm flipH="1" rot="711236">
            <a:off x="2608258"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37"/>
          <p:cNvGrpSpPr/>
          <p:nvPr/>
        </p:nvGrpSpPr>
        <p:grpSpPr>
          <a:xfrm>
            <a:off x="3076688" y="2685597"/>
            <a:ext cx="1712700" cy="1372124"/>
            <a:chOff x="3021975" y="2541798"/>
            <a:chExt cx="1712700" cy="1230715"/>
          </a:xfrm>
        </p:grpSpPr>
        <p:sp>
          <p:nvSpPr>
            <p:cNvPr id="219" name="Google Shape;219;p37"/>
            <p:cNvSpPr/>
            <p:nvPr/>
          </p:nvSpPr>
          <p:spPr>
            <a:xfrm rot="-1789476">
              <a:off x="3798091" y="2571072"/>
              <a:ext cx="160451" cy="160451"/>
            </a:xfrm>
            <a:prstGeom prst="ellipse">
              <a:avLst/>
            </a:prstGeom>
            <a:solidFill>
              <a:srgbClr val="99999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20" name="Google Shape;220;p37"/>
            <p:cNvSpPr/>
            <p:nvPr/>
          </p:nvSpPr>
          <p:spPr>
            <a:xfrm>
              <a:off x="3021975" y="3069013"/>
              <a:ext cx="1712700" cy="703500"/>
            </a:xfrm>
            <a:prstGeom prst="roundRect">
              <a:avLst>
                <a:gd fmla="val 448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21" name="Google Shape;221;p37"/>
            <p:cNvSpPr txBox="1"/>
            <p:nvPr/>
          </p:nvSpPr>
          <p:spPr>
            <a:xfrm>
              <a:off x="3066225" y="3106213"/>
              <a:ext cx="1624200" cy="6246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CA" sz="1800">
                  <a:solidFill>
                    <a:srgbClr val="FFFFFF"/>
                  </a:solidFill>
                  <a:latin typeface="Roboto"/>
                  <a:ea typeface="Roboto"/>
                  <a:cs typeface="Roboto"/>
                  <a:sym typeface="Roboto"/>
                </a:rPr>
                <a:t>Datathon Prep</a:t>
              </a:r>
              <a:endParaRPr sz="1800">
                <a:solidFill>
                  <a:srgbClr val="FFFFFF"/>
                </a:solidFill>
              </a:endParaRPr>
            </a:p>
          </p:txBody>
        </p:sp>
        <p:sp>
          <p:nvSpPr>
            <p:cNvPr id="222" name="Google Shape;222;p37"/>
            <p:cNvSpPr/>
            <p:nvPr/>
          </p:nvSpPr>
          <p:spPr>
            <a:xfrm>
              <a:off x="3833325" y="3004364"/>
              <a:ext cx="90000" cy="675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sp>
        <p:nvSpPr>
          <p:cNvPr id="223" name="Google Shape;223;p37"/>
          <p:cNvSpPr/>
          <p:nvPr/>
        </p:nvSpPr>
        <p:spPr>
          <a:xfrm rot="-711236">
            <a:off x="1334133" y="26272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37"/>
          <p:cNvGrpSpPr/>
          <p:nvPr/>
        </p:nvGrpSpPr>
        <p:grpSpPr>
          <a:xfrm>
            <a:off x="3990775" y="1284949"/>
            <a:ext cx="2443338" cy="871402"/>
            <a:chOff x="4409297" y="1115134"/>
            <a:chExt cx="1712700" cy="871402"/>
          </a:xfrm>
        </p:grpSpPr>
        <p:sp>
          <p:nvSpPr>
            <p:cNvPr id="225" name="Google Shape;225;p37"/>
            <p:cNvSpPr/>
            <p:nvPr/>
          </p:nvSpPr>
          <p:spPr>
            <a:xfrm>
              <a:off x="4409297" y="1115135"/>
              <a:ext cx="1712700" cy="808200"/>
            </a:xfrm>
            <a:prstGeom prst="roundRect">
              <a:avLst>
                <a:gd fmla="val 44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26" name="Google Shape;226;p37"/>
            <p:cNvSpPr/>
            <p:nvPr/>
          </p:nvSpPr>
          <p:spPr>
            <a:xfrm rot="10800000">
              <a:off x="5220625" y="1919036"/>
              <a:ext cx="90000" cy="675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27" name="Google Shape;227;p37"/>
            <p:cNvSpPr txBox="1"/>
            <p:nvPr/>
          </p:nvSpPr>
          <p:spPr>
            <a:xfrm>
              <a:off x="4453546" y="1115134"/>
              <a:ext cx="1624200" cy="7665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CA" sz="3600">
                  <a:solidFill>
                    <a:srgbClr val="FFFFFF"/>
                  </a:solidFill>
                  <a:latin typeface="Roboto"/>
                  <a:ea typeface="Roboto"/>
                  <a:cs typeface="Roboto"/>
                  <a:sym typeface="Roboto"/>
                </a:rPr>
                <a:t>#datathon</a:t>
              </a:r>
              <a:endParaRPr sz="3600">
                <a:solidFill>
                  <a:srgbClr val="FFFFFF"/>
                </a:solidFill>
              </a:endParaRPr>
            </a:p>
          </p:txBody>
        </p:sp>
      </p:grpSp>
      <p:sp>
        <p:nvSpPr>
          <p:cNvPr id="228" name="Google Shape;228;p37"/>
          <p:cNvSpPr/>
          <p:nvPr/>
        </p:nvSpPr>
        <p:spPr>
          <a:xfrm rot="-1789476">
            <a:off x="5132229" y="2439093"/>
            <a:ext cx="160451" cy="160451"/>
          </a:xfrm>
          <a:prstGeom prst="ellipse">
            <a:avLst/>
          </a:prstGeom>
          <a:solidFill>
            <a:srgbClr val="D9EAD3"/>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nvGrpSpPr>
          <p:cNvPr id="229" name="Google Shape;229;p37"/>
          <p:cNvGrpSpPr/>
          <p:nvPr/>
        </p:nvGrpSpPr>
        <p:grpSpPr>
          <a:xfrm>
            <a:off x="1789940" y="1277279"/>
            <a:ext cx="1804843" cy="1351550"/>
            <a:chOff x="1637475" y="1115146"/>
            <a:chExt cx="1712700" cy="1351550"/>
          </a:xfrm>
        </p:grpSpPr>
        <p:sp>
          <p:nvSpPr>
            <p:cNvPr id="230" name="Google Shape;230;p37"/>
            <p:cNvSpPr/>
            <p:nvPr/>
          </p:nvSpPr>
          <p:spPr>
            <a:xfrm>
              <a:off x="1637475" y="1115146"/>
              <a:ext cx="1712700" cy="808200"/>
            </a:xfrm>
            <a:prstGeom prst="roundRect">
              <a:avLst>
                <a:gd fmla="val 448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31" name="Google Shape;231;p37"/>
            <p:cNvSpPr/>
            <p:nvPr/>
          </p:nvSpPr>
          <p:spPr>
            <a:xfrm rot="10800000">
              <a:off x="2448800" y="1919036"/>
              <a:ext cx="90000" cy="675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32" name="Google Shape;232;p37"/>
            <p:cNvSpPr/>
            <p:nvPr/>
          </p:nvSpPr>
          <p:spPr>
            <a:xfrm rot="-1789476">
              <a:off x="2410765" y="2276970"/>
              <a:ext cx="160451" cy="160451"/>
            </a:xfrm>
            <a:prstGeom prst="ellipse">
              <a:avLst/>
            </a:prstGeom>
            <a:solidFill>
              <a:srgbClr val="99999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33" name="Google Shape;233;p37"/>
            <p:cNvSpPr txBox="1"/>
            <p:nvPr/>
          </p:nvSpPr>
          <p:spPr>
            <a:xfrm>
              <a:off x="1681725" y="1115147"/>
              <a:ext cx="1624200" cy="766500"/>
            </a:xfrm>
            <a:prstGeom prst="rect">
              <a:avLst/>
            </a:prstGeom>
            <a:solidFill>
              <a:srgbClr val="999999"/>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CA" sz="1800">
                  <a:solidFill>
                    <a:schemeClr val="lt1"/>
                  </a:solidFill>
                  <a:latin typeface="Roboto"/>
                  <a:ea typeface="Roboto"/>
                  <a:cs typeface="Roboto"/>
                  <a:sym typeface="Roboto"/>
                </a:rPr>
                <a:t>Survey/Twitter Data Tutorial</a:t>
              </a:r>
              <a:endParaRPr sz="1800">
                <a:solidFill>
                  <a:schemeClr val="lt1"/>
                </a:solidFill>
              </a:endParaRPr>
            </a:p>
          </p:txBody>
        </p:sp>
      </p:grpSp>
      <p:sp>
        <p:nvSpPr>
          <p:cNvPr id="234" name="Google Shape;234;p37"/>
          <p:cNvSpPr txBox="1"/>
          <p:nvPr>
            <p:ph type="title"/>
          </p:nvPr>
        </p:nvSpPr>
        <p:spPr>
          <a:xfrm>
            <a:off x="228600" y="0"/>
            <a:ext cx="5028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3600">
                <a:solidFill>
                  <a:schemeClr val="accent6"/>
                </a:solidFill>
                <a:latin typeface="Roboto"/>
                <a:ea typeface="Roboto"/>
                <a:cs typeface="Roboto"/>
                <a:sym typeface="Roboto"/>
              </a:rPr>
              <a:t>#datathon</a:t>
            </a:r>
            <a:r>
              <a:rPr lang="en-CA" sz="3600">
                <a:latin typeface="Roboto"/>
                <a:ea typeface="Roboto"/>
                <a:cs typeface="Roboto"/>
                <a:sym typeface="Roboto"/>
              </a:rPr>
              <a:t> context</a:t>
            </a:r>
            <a:endParaRPr sz="3600">
              <a:latin typeface="Roboto"/>
              <a:ea typeface="Roboto"/>
              <a:cs typeface="Roboto"/>
              <a:sym typeface="Roboto"/>
            </a:endParaRPr>
          </a:p>
        </p:txBody>
      </p:sp>
      <p:sp>
        <p:nvSpPr>
          <p:cNvPr id="235" name="Google Shape;235;p37"/>
          <p:cNvSpPr txBox="1"/>
          <p:nvPr>
            <p:ph idx="12" type="sldNum"/>
          </p:nvPr>
        </p:nvSpPr>
        <p:spPr>
          <a:xfrm>
            <a:off x="8637600" y="431002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CA"/>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DFG 1">
      <a:dk1>
        <a:srgbClr val="000000"/>
      </a:dk1>
      <a:lt1>
        <a:srgbClr val="FFFFFF"/>
      </a:lt1>
      <a:dk2>
        <a:srgbClr val="17406D"/>
      </a:dk2>
      <a:lt2>
        <a:srgbClr val="DBEFF9"/>
      </a:lt2>
      <a:accent1>
        <a:srgbClr val="000000"/>
      </a:accent1>
      <a:accent2>
        <a:srgbClr val="88C048"/>
      </a:accent2>
      <a:accent3>
        <a:srgbClr val="F18268"/>
      </a:accent3>
      <a:accent4>
        <a:srgbClr val="A986BA"/>
      </a:accent4>
      <a:accent5>
        <a:srgbClr val="70CFF2"/>
      </a:accent5>
      <a:accent6>
        <a:srgbClr val="008E00"/>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